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6"/>
  </p:notesMasterIdLst>
  <p:sldIdLst>
    <p:sldId id="256" r:id="rId2"/>
    <p:sldId id="257" r:id="rId3"/>
    <p:sldId id="262" r:id="rId4"/>
    <p:sldId id="269" r:id="rId5"/>
    <p:sldId id="270" r:id="rId6"/>
    <p:sldId id="258" r:id="rId7"/>
    <p:sldId id="259" r:id="rId8"/>
    <p:sldId id="260" r:id="rId9"/>
    <p:sldId id="263" r:id="rId10"/>
    <p:sldId id="378" r:id="rId11"/>
    <p:sldId id="264" r:id="rId12"/>
    <p:sldId id="301" r:id="rId13"/>
    <p:sldId id="302" r:id="rId14"/>
    <p:sldId id="265" r:id="rId15"/>
    <p:sldId id="266" r:id="rId16"/>
    <p:sldId id="267" r:id="rId17"/>
    <p:sldId id="282" r:id="rId18"/>
    <p:sldId id="284" r:id="rId19"/>
    <p:sldId id="286" r:id="rId20"/>
    <p:sldId id="312" r:id="rId21"/>
    <p:sldId id="285" r:id="rId22"/>
    <p:sldId id="307" r:id="rId23"/>
    <p:sldId id="303" r:id="rId24"/>
    <p:sldId id="304" r:id="rId25"/>
    <p:sldId id="305" r:id="rId26"/>
    <p:sldId id="306" r:id="rId27"/>
    <p:sldId id="308" r:id="rId28"/>
    <p:sldId id="309" r:id="rId29"/>
    <p:sldId id="310" r:id="rId30"/>
    <p:sldId id="311" r:id="rId31"/>
    <p:sldId id="377" r:id="rId32"/>
    <p:sldId id="372" r:id="rId33"/>
    <p:sldId id="373" r:id="rId34"/>
    <p:sldId id="374" r:id="rId35"/>
    <p:sldId id="375" r:id="rId36"/>
    <p:sldId id="376" r:id="rId37"/>
    <p:sldId id="379" r:id="rId38"/>
    <p:sldId id="314" r:id="rId39"/>
    <p:sldId id="315" r:id="rId40"/>
    <p:sldId id="316" r:id="rId41"/>
    <p:sldId id="317" r:id="rId42"/>
    <p:sldId id="318" r:id="rId43"/>
    <p:sldId id="319" r:id="rId44"/>
    <p:sldId id="323" r:id="rId45"/>
    <p:sldId id="380" r:id="rId46"/>
    <p:sldId id="382" r:id="rId47"/>
    <p:sldId id="383" r:id="rId48"/>
    <p:sldId id="381" r:id="rId49"/>
    <p:sldId id="330" r:id="rId50"/>
    <p:sldId id="324" r:id="rId51"/>
    <p:sldId id="325" r:id="rId52"/>
    <p:sldId id="326" r:id="rId53"/>
    <p:sldId id="327" r:id="rId54"/>
    <p:sldId id="328" r:id="rId55"/>
    <p:sldId id="329" r:id="rId56"/>
    <p:sldId id="331" r:id="rId57"/>
    <p:sldId id="332" r:id="rId58"/>
    <p:sldId id="333" r:id="rId59"/>
    <p:sldId id="356" r:id="rId60"/>
    <p:sldId id="371" r:id="rId61"/>
    <p:sldId id="357" r:id="rId62"/>
    <p:sldId id="337" r:id="rId63"/>
    <p:sldId id="338" r:id="rId64"/>
    <p:sldId id="339" r:id="rId65"/>
    <p:sldId id="340" r:id="rId66"/>
    <p:sldId id="344" r:id="rId67"/>
    <p:sldId id="345" r:id="rId68"/>
    <p:sldId id="346" r:id="rId69"/>
    <p:sldId id="348" r:id="rId70"/>
    <p:sldId id="368" r:id="rId71"/>
    <p:sldId id="369" r:id="rId72"/>
    <p:sldId id="370" r:id="rId73"/>
    <p:sldId id="353" r:id="rId74"/>
    <p:sldId id="354" r:id="rId75"/>
    <p:sldId id="355" r:id="rId76"/>
    <p:sldId id="358" r:id="rId77"/>
    <p:sldId id="359" r:id="rId78"/>
    <p:sldId id="360" r:id="rId79"/>
    <p:sldId id="361" r:id="rId80"/>
    <p:sldId id="362" r:id="rId81"/>
    <p:sldId id="366" r:id="rId82"/>
    <p:sldId id="363" r:id="rId83"/>
    <p:sldId id="364" r:id="rId84"/>
    <p:sldId id="367"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84" autoAdjust="0"/>
    <p:restoredTop sz="94660"/>
  </p:normalViewPr>
  <p:slideViewPr>
    <p:cSldViewPr snapToGrid="0">
      <p:cViewPr>
        <p:scale>
          <a:sx n="60" d="100"/>
          <a:sy n="60" d="100"/>
        </p:scale>
        <p:origin x="-900" y="-37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B69D9B-D4DC-4AE2-AA1B-412ABE58FC24}" type="datetimeFigureOut">
              <a:rPr lang="en-US" smtClean="0"/>
              <a:pPr/>
              <a:t>6/19/2017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356E3B-42C4-4679-9CEB-3E98E275FDB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p>
            <a:fld id="{76692A68-C001-40D4-88F1-ECC781CAF603}" type="slidenum">
              <a:rPr lang="en-GB" smtClean="0"/>
              <a:pPr/>
              <a:t>44</a:t>
            </a:fld>
            <a:endParaRPr lang="en-GB" smtClean="0"/>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BE9E6AC-910C-4CB5-8E66-B34888EFC213}" type="slidenum">
              <a:rPr lang="ar-SA"/>
              <a:pPr/>
              <a:t>48</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mtClean="0"/>
              <a:t>Cost-benefit analysis is the soundest theoretical approach, but often highly suspect numbers are the only estimates available for benefits, or even costs.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5B20292E-65D0-4B65-9396-0F0894A96BA9}" type="slidenum">
              <a:rPr lang="en-GB" smtClean="0"/>
              <a:pPr/>
              <a:t>50</a:t>
            </a:fld>
            <a:endParaRPr lang="en-GB" smtClean="0"/>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6D09D95E-9154-4F89-828C-1E0AA8991986}" type="slidenum">
              <a:rPr lang="en-GB" smtClean="0"/>
              <a:pPr/>
              <a:t>51</a:t>
            </a:fld>
            <a:endParaRPr lang="en-GB" smtClean="0"/>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C97B936E-348E-436E-B194-74663AE85E79}" type="slidenum">
              <a:rPr lang="en-GB" smtClean="0"/>
              <a:pPr/>
              <a:t>52</a:t>
            </a:fld>
            <a:endParaRPr lang="en-GB" smtClean="0"/>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F9E5CE01-99BA-4B39-8EE8-39D532DB368B}" type="slidenum">
              <a:rPr lang="en-GB" smtClean="0"/>
              <a:pPr/>
              <a:t>53</a:t>
            </a:fld>
            <a:endParaRPr lang="en-GB" smtClean="0"/>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A3466DCC-43A1-4826-8EB1-F0DADE69C712}" type="slidenum">
              <a:rPr lang="en-GB" smtClean="0"/>
              <a:pPr/>
              <a:t>54</a:t>
            </a:fld>
            <a:endParaRPr lang="en-GB" smtClean="0"/>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34640B58-4C15-47B9-B052-FE87995D71C1}" type="slidenum">
              <a:rPr lang="en-GB" smtClean="0"/>
              <a:pPr/>
              <a:t>55</a:t>
            </a:fld>
            <a:endParaRPr lang="en-GB" smtClean="0"/>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GB"/>
          </a:p>
        </p:txBody>
      </p:sp>
      <p:sp>
        <p:nvSpPr>
          <p:cNvPr id="3" name="Table Placeholder 2"/>
          <p:cNvSpPr>
            <a:spLocks noGrp="1"/>
          </p:cNvSpPr>
          <p:nvPr>
            <p:ph type="tbl" idx="1"/>
          </p:nvPr>
        </p:nvSpPr>
        <p:spPr>
          <a:xfrm>
            <a:off x="914400" y="1981200"/>
            <a:ext cx="10363200" cy="4114800"/>
          </a:xfrm>
        </p:spPr>
        <p:txBody>
          <a:bodyPr/>
          <a:lstStyle/>
          <a:p>
            <a:pPr lvl="0"/>
            <a:endParaRPr lang="en-GB"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4E5E080-F7EF-40AE-A19E-C0ED8C84F50D}"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6/19/2017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6/19/2017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6/19/2017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PROJECT MANAGEMNET</a:t>
            </a:r>
            <a:endParaRPr lang="en-US" dirty="0"/>
          </a:p>
        </p:txBody>
      </p:sp>
      <p:sp>
        <p:nvSpPr>
          <p:cNvPr id="3" name="Subtitle 2"/>
          <p:cNvSpPr>
            <a:spLocks noGrp="1"/>
          </p:cNvSpPr>
          <p:nvPr>
            <p:ph type="subTitle" idx="1"/>
          </p:nvPr>
        </p:nvSpPr>
        <p:spPr/>
        <p:txBody>
          <a:bodyPr/>
          <a:lstStyle/>
          <a:p>
            <a:r>
              <a:rPr lang="en-US" sz="6000" dirty="0" smtClean="0"/>
              <a:t>UNIT – 1</a:t>
            </a:r>
          </a:p>
          <a:p>
            <a:endParaRPr lang="en-US" dirty="0"/>
          </a:p>
        </p:txBody>
      </p:sp>
    </p:spTree>
    <p:extLst>
      <p:ext uri="{BB962C8B-B14F-4D97-AF65-F5344CB8AC3E}">
        <p14:creationId xmlns="" xmlns:p14="http://schemas.microsoft.com/office/powerpoint/2010/main" val="521040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82740" y="349995"/>
            <a:ext cx="9491425" cy="640080"/>
          </a:xfrm>
          <a:prstGeom prst="rect">
            <a:avLst/>
          </a:prstGeom>
        </p:spPr>
        <p:txBody>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a:noFill/>
                </a:ln>
                <a:solidFill>
                  <a:srgbClr val="FF0000"/>
                </a:solidFill>
                <a:effectLst/>
                <a:uLnTx/>
                <a:uFillTx/>
                <a:latin typeface="+mj-lt"/>
                <a:ea typeface="+mj-ea"/>
                <a:cs typeface="+mj-cs"/>
              </a:rPr>
              <a:t>Characteristics</a:t>
            </a:r>
            <a:endParaRPr lang="en-US" sz="3600" dirty="0" smtClean="0">
              <a:solidFill>
                <a:srgbClr val="FF0000"/>
              </a:solidFill>
            </a:endParaRPr>
          </a:p>
          <a:p>
            <a:pPr lvl="0"/>
            <a:r>
              <a:rPr lang="en-US" sz="3000" dirty="0" smtClean="0">
                <a:solidFill>
                  <a:srgbClr val="FF0000"/>
                </a:solidFill>
              </a:rPr>
              <a:t>Teamwork: </a:t>
            </a:r>
            <a:r>
              <a:rPr lang="en-US" sz="3000" dirty="0" smtClean="0"/>
              <a:t>A project has many participants. It requires teamwork under the leadership of the Project Manager.</a:t>
            </a:r>
          </a:p>
          <a:p>
            <a:pPr lvl="0"/>
            <a:r>
              <a:rPr lang="en-US" sz="3000" dirty="0" smtClean="0">
                <a:solidFill>
                  <a:srgbClr val="FF0000"/>
                </a:solidFill>
              </a:rPr>
              <a:t>Organization Structure: </a:t>
            </a:r>
            <a:r>
              <a:rPr lang="en-US" sz="3000" dirty="0" smtClean="0"/>
              <a:t>A project is a temporary organization. A project usually has its own budget and management.</a:t>
            </a:r>
          </a:p>
          <a:p>
            <a:pPr lvl="0"/>
            <a:r>
              <a:rPr lang="en-US" sz="3000" dirty="0" smtClean="0">
                <a:solidFill>
                  <a:srgbClr val="FF0000"/>
                </a:solidFill>
              </a:rPr>
              <a:t>Planning and Control System: </a:t>
            </a:r>
            <a:r>
              <a:rPr lang="en-US" sz="3000" dirty="0" smtClean="0"/>
              <a:t>A project requires information, planning and control system. The actual performance is compared with the planned targets.</a:t>
            </a:r>
          </a:p>
          <a:p>
            <a:pPr lvl="0"/>
            <a:r>
              <a:rPr lang="en-US" sz="3000" dirty="0" smtClean="0">
                <a:solidFill>
                  <a:srgbClr val="FF0000"/>
                </a:solidFill>
              </a:rPr>
              <a:t>Collection of Activities: </a:t>
            </a:r>
            <a:r>
              <a:rPr lang="en-US" sz="3000" dirty="0" smtClean="0"/>
              <a:t>A project is a collection of activities that are linked together to constitute a system</a:t>
            </a: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accent1"/>
              </a:solidFill>
              <a:effectLst/>
              <a:uLnTx/>
              <a:uFillTx/>
              <a:latin typeface="+mj-lt"/>
              <a:ea typeface="+mj-ea"/>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t>Model of a Project</a:t>
            </a:r>
            <a:endParaRPr lang="en-US" sz="6000" b="1" dirty="0"/>
          </a:p>
        </p:txBody>
      </p:sp>
      <p:pic>
        <p:nvPicPr>
          <p:cNvPr id="4" name="Content Placeholder 3"/>
          <p:cNvPicPr>
            <a:picLocks noGrp="1"/>
          </p:cNvPicPr>
          <p:nvPr>
            <p:ph idx="1"/>
          </p:nvPr>
        </p:nvPicPr>
        <p:blipFill>
          <a:blip r:embed="rId2"/>
          <a:srcRect/>
          <a:stretch>
            <a:fillRect/>
          </a:stretch>
        </p:blipFill>
        <p:spPr bwMode="auto">
          <a:xfrm>
            <a:off x="1005840" y="1711235"/>
            <a:ext cx="7850777" cy="4467496"/>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2881"/>
            <a:ext cx="8596668" cy="522514"/>
          </a:xfrm>
        </p:spPr>
        <p:txBody>
          <a:bodyPr>
            <a:normAutofit fontScale="90000"/>
          </a:bodyPr>
          <a:lstStyle/>
          <a:p>
            <a:r>
              <a:rPr lang="en-US" dirty="0" smtClean="0"/>
              <a:t>Benefits of project management</a:t>
            </a:r>
            <a:endParaRPr lang="en-US" dirty="0"/>
          </a:p>
        </p:txBody>
      </p:sp>
      <p:sp>
        <p:nvSpPr>
          <p:cNvPr id="3" name="Content Placeholder 2"/>
          <p:cNvSpPr>
            <a:spLocks noGrp="1"/>
          </p:cNvSpPr>
          <p:nvPr>
            <p:ph idx="1"/>
          </p:nvPr>
        </p:nvSpPr>
        <p:spPr>
          <a:xfrm>
            <a:off x="677334" y="757646"/>
            <a:ext cx="9586018" cy="5879637"/>
          </a:xfrm>
        </p:spPr>
        <p:txBody>
          <a:bodyPr>
            <a:noAutofit/>
          </a:bodyPr>
          <a:lstStyle/>
          <a:p>
            <a:r>
              <a:rPr lang="en-US" sz="2600" dirty="0" smtClean="0"/>
              <a:t>Project management helps to avail the following benefits: </a:t>
            </a:r>
          </a:p>
          <a:p>
            <a:r>
              <a:rPr lang="en-US" sz="2600" dirty="0" smtClean="0"/>
              <a:t>Identification of functional responsibilities to ensure that all activities are accounted for regardless of personnel turnover. </a:t>
            </a:r>
          </a:p>
          <a:p>
            <a:r>
              <a:rPr lang="en-US" sz="2600" dirty="0" smtClean="0"/>
              <a:t>Minimizing the need for continuous reporting. </a:t>
            </a:r>
          </a:p>
          <a:p>
            <a:r>
              <a:rPr lang="en-US" sz="2600" dirty="0" smtClean="0"/>
              <a:t>Identification of time limits for scheduling. </a:t>
            </a:r>
          </a:p>
          <a:p>
            <a:r>
              <a:rPr lang="en-US" sz="2600" dirty="0" smtClean="0"/>
              <a:t>Identification of a methodology for trade-off analysis. </a:t>
            </a:r>
          </a:p>
          <a:p>
            <a:r>
              <a:rPr lang="en-US" sz="2600" dirty="0" smtClean="0"/>
              <a:t>Measurement of accomplishment against plans. </a:t>
            </a:r>
          </a:p>
          <a:p>
            <a:r>
              <a:rPr lang="en-US" sz="2600" dirty="0" smtClean="0"/>
              <a:t>Early identification of problems so that corrective action may follow. </a:t>
            </a:r>
          </a:p>
          <a:p>
            <a:r>
              <a:rPr lang="en-US" sz="2600" dirty="0" smtClean="0"/>
              <a:t>Improved estimating capability for future planning. </a:t>
            </a:r>
          </a:p>
          <a:p>
            <a:r>
              <a:rPr lang="en-US" sz="2600" dirty="0" smtClean="0"/>
              <a:t>Knowing when objectives cannot be met or will be exceeded</a:t>
            </a:r>
            <a:endParaRPr lang="en-US" sz="2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18309"/>
          </a:xfrm>
        </p:spPr>
        <p:txBody>
          <a:bodyPr>
            <a:normAutofit fontScale="90000"/>
          </a:bodyPr>
          <a:lstStyle/>
          <a:p>
            <a:r>
              <a:rPr lang="en-US" dirty="0" smtClean="0"/>
              <a:t>Obstacles in project management</a:t>
            </a:r>
            <a:endParaRPr lang="en-US" dirty="0"/>
          </a:p>
        </p:txBody>
      </p:sp>
      <p:sp>
        <p:nvSpPr>
          <p:cNvPr id="3" name="Content Placeholder 2"/>
          <p:cNvSpPr>
            <a:spLocks noGrp="1"/>
          </p:cNvSpPr>
          <p:nvPr>
            <p:ph idx="1"/>
          </p:nvPr>
        </p:nvSpPr>
        <p:spPr>
          <a:xfrm>
            <a:off x="677334" y="1463041"/>
            <a:ext cx="8596668" cy="4578322"/>
          </a:xfrm>
        </p:spPr>
        <p:txBody>
          <a:bodyPr>
            <a:noAutofit/>
          </a:bodyPr>
          <a:lstStyle/>
          <a:p>
            <a:r>
              <a:rPr lang="en-US" sz="2800" dirty="0" smtClean="0"/>
              <a:t>To enjoy the various benefits of project management given above, the following obstacles be overcome carefully. </a:t>
            </a:r>
          </a:p>
          <a:p>
            <a:r>
              <a:rPr lang="en-US" sz="2800" dirty="0" smtClean="0"/>
              <a:t>Project complexities </a:t>
            </a:r>
          </a:p>
          <a:p>
            <a:r>
              <a:rPr lang="en-US" sz="2800" dirty="0" smtClean="0"/>
              <a:t>Execution of customer’s special requirements </a:t>
            </a:r>
          </a:p>
          <a:p>
            <a:r>
              <a:rPr lang="en-US" sz="2800" dirty="0" smtClean="0"/>
              <a:t>Organization restructuring is a typical task </a:t>
            </a:r>
          </a:p>
          <a:p>
            <a:r>
              <a:rPr lang="en-US" sz="2800" dirty="0" smtClean="0"/>
              <a:t>Project risks </a:t>
            </a:r>
          </a:p>
          <a:p>
            <a:r>
              <a:rPr lang="en-US" sz="2800" dirty="0" smtClean="0"/>
              <a:t>Changes in technology </a:t>
            </a:r>
          </a:p>
          <a:p>
            <a:r>
              <a:rPr lang="en-US" sz="2800" dirty="0" smtClean="0"/>
              <a:t>Forward planning and pricing.</a:t>
            </a:r>
            <a:endParaRPr lang="en-US" sz="2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65760"/>
            <a:ext cx="8596668" cy="1175657"/>
          </a:xfrm>
        </p:spPr>
        <p:txBody>
          <a:bodyPr>
            <a:noAutofit/>
          </a:bodyPr>
          <a:lstStyle/>
          <a:p>
            <a:r>
              <a:rPr lang="en-US" sz="6000" dirty="0" smtClean="0"/>
              <a:t>Project Environment</a:t>
            </a:r>
            <a:br>
              <a:rPr lang="en-US" sz="6000" dirty="0" smtClean="0"/>
            </a:br>
            <a:endParaRPr lang="en-US" sz="6000" dirty="0"/>
          </a:p>
        </p:txBody>
      </p:sp>
      <p:sp>
        <p:nvSpPr>
          <p:cNvPr id="3" name="Content Placeholder 2"/>
          <p:cNvSpPr>
            <a:spLocks noGrp="1"/>
          </p:cNvSpPr>
          <p:nvPr>
            <p:ph idx="1"/>
          </p:nvPr>
        </p:nvSpPr>
        <p:spPr>
          <a:xfrm>
            <a:off x="677334" y="1554481"/>
            <a:ext cx="8596668" cy="4486882"/>
          </a:xfrm>
        </p:spPr>
        <p:txBody>
          <a:bodyPr>
            <a:normAutofit fontScale="77500" lnSpcReduction="20000"/>
          </a:bodyPr>
          <a:lstStyle/>
          <a:p>
            <a:r>
              <a:rPr lang="en-US" sz="2800" dirty="0" smtClean="0"/>
              <a:t>Environment consists of forces that influence the project’s ability to achieve its objective. Projects operate in a dynamic environment. Project environment can be classified into:</a:t>
            </a:r>
          </a:p>
          <a:p>
            <a:r>
              <a:rPr lang="en-US" sz="2800" dirty="0" smtClean="0"/>
              <a:t>Internal Environment</a:t>
            </a:r>
          </a:p>
          <a:p>
            <a:pPr>
              <a:buNone/>
            </a:pPr>
            <a:r>
              <a:rPr lang="en-US" sz="2800" dirty="0" smtClean="0"/>
              <a:t>	Internal environment is located within the project. It is Controllable by the project. It provides strengths and weaknesses to the project. The forces in the internal environment consists of:</a:t>
            </a:r>
          </a:p>
          <a:p>
            <a:r>
              <a:rPr lang="en-US" sz="2800" dirty="0" smtClean="0"/>
              <a:t>Project Objective</a:t>
            </a:r>
          </a:p>
          <a:p>
            <a:r>
              <a:rPr lang="en-US" sz="2800" dirty="0" smtClean="0"/>
              <a:t>Constraints</a:t>
            </a:r>
          </a:p>
          <a:p>
            <a:r>
              <a:rPr lang="en-US" sz="2800" dirty="0" smtClean="0"/>
              <a:t>Structure</a:t>
            </a:r>
          </a:p>
          <a:p>
            <a:r>
              <a:rPr lang="en-US" sz="2800" dirty="0" smtClean="0"/>
              <a:t>Resources</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13509"/>
            <a:ext cx="8596668" cy="600891"/>
          </a:xfrm>
        </p:spPr>
        <p:txBody>
          <a:bodyPr>
            <a:normAutofit fontScale="90000"/>
          </a:bodyPr>
          <a:lstStyle/>
          <a:p>
            <a:r>
              <a:rPr lang="en-US" dirty="0" smtClean="0"/>
              <a:t>Project Environment</a:t>
            </a:r>
            <a:endParaRPr lang="en-US" dirty="0"/>
          </a:p>
        </p:txBody>
      </p:sp>
      <p:sp>
        <p:nvSpPr>
          <p:cNvPr id="3" name="Content Placeholder 2"/>
          <p:cNvSpPr>
            <a:spLocks noGrp="1"/>
          </p:cNvSpPr>
          <p:nvPr>
            <p:ph idx="1"/>
          </p:nvPr>
        </p:nvSpPr>
        <p:spPr>
          <a:xfrm>
            <a:off x="677334" y="1045029"/>
            <a:ext cx="8596668" cy="5590902"/>
          </a:xfrm>
        </p:spPr>
        <p:txBody>
          <a:bodyPr>
            <a:noAutofit/>
          </a:bodyPr>
          <a:lstStyle/>
          <a:p>
            <a:r>
              <a:rPr lang="en-US" sz="2400" dirty="0" smtClean="0"/>
              <a:t>Task Environment: The task environment of a project is made up of stakeholders. They are either involved in the project or their interests are affected by the project. The elements of task environment are:</a:t>
            </a:r>
          </a:p>
          <a:p>
            <a:r>
              <a:rPr lang="en-US" sz="2400" dirty="0" smtClean="0"/>
              <a:t>Customer </a:t>
            </a:r>
          </a:p>
          <a:p>
            <a:r>
              <a:rPr lang="en-US" sz="2400" dirty="0" smtClean="0"/>
              <a:t>Contractor </a:t>
            </a:r>
          </a:p>
          <a:p>
            <a:r>
              <a:rPr lang="en-US" sz="2400" dirty="0" smtClean="0"/>
              <a:t>Consultants</a:t>
            </a:r>
          </a:p>
          <a:p>
            <a:r>
              <a:rPr lang="en-US" sz="2400" dirty="0" smtClean="0"/>
              <a:t>Suppliers</a:t>
            </a:r>
          </a:p>
          <a:p>
            <a:r>
              <a:rPr lang="en-US" sz="2400" dirty="0" smtClean="0"/>
              <a:t>Government </a:t>
            </a:r>
          </a:p>
          <a:p>
            <a:r>
              <a:rPr lang="en-US" sz="2400" dirty="0" smtClean="0"/>
              <a:t>Financiers</a:t>
            </a:r>
          </a:p>
          <a:p>
            <a:r>
              <a:rPr lang="en-US" sz="2400" dirty="0" smtClean="0"/>
              <a:t>Competitors</a:t>
            </a:r>
          </a:p>
          <a:p>
            <a:r>
              <a:rPr lang="en-US" sz="2400" dirty="0" err="1" smtClean="0"/>
              <a:t>Labour</a:t>
            </a:r>
            <a:r>
              <a:rPr lang="en-US" sz="2400" dirty="0" smtClean="0"/>
              <a:t> Unions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Environment</a:t>
            </a:r>
            <a:endParaRPr lang="en-US" dirty="0"/>
          </a:p>
        </p:txBody>
      </p:sp>
      <p:sp>
        <p:nvSpPr>
          <p:cNvPr id="3" name="Content Placeholder 2"/>
          <p:cNvSpPr>
            <a:spLocks noGrp="1"/>
          </p:cNvSpPr>
          <p:nvPr>
            <p:ph idx="1"/>
          </p:nvPr>
        </p:nvSpPr>
        <p:spPr>
          <a:xfrm>
            <a:off x="677334" y="1345475"/>
            <a:ext cx="8596668" cy="5316582"/>
          </a:xfrm>
        </p:spPr>
        <p:txBody>
          <a:bodyPr>
            <a:normAutofit fontScale="77500" lnSpcReduction="20000"/>
          </a:bodyPr>
          <a:lstStyle/>
          <a:p>
            <a:r>
              <a:rPr lang="en-US" sz="2800" dirty="0" smtClean="0"/>
              <a:t>External Environment</a:t>
            </a:r>
          </a:p>
          <a:p>
            <a:pPr>
              <a:lnSpc>
                <a:spcPct val="170000"/>
              </a:lnSpc>
            </a:pPr>
            <a:r>
              <a:rPr lang="en-US" sz="2800" dirty="0" smtClean="0"/>
              <a:t>It is located outside the project. It cannot be controlled by the project. The project can indirectly influence it. It provides opportunities and threats to the project. The forces in the external environment are: </a:t>
            </a:r>
          </a:p>
          <a:p>
            <a:pPr>
              <a:lnSpc>
                <a:spcPct val="170000"/>
              </a:lnSpc>
            </a:pPr>
            <a:r>
              <a:rPr lang="en-US" sz="2800" dirty="0" smtClean="0"/>
              <a:t>Economic</a:t>
            </a:r>
          </a:p>
          <a:p>
            <a:pPr>
              <a:lnSpc>
                <a:spcPct val="170000"/>
              </a:lnSpc>
            </a:pPr>
            <a:r>
              <a:rPr lang="en-US" sz="2800" dirty="0" smtClean="0"/>
              <a:t>Technological</a:t>
            </a:r>
          </a:p>
          <a:p>
            <a:pPr>
              <a:lnSpc>
                <a:spcPct val="170000"/>
              </a:lnSpc>
            </a:pPr>
            <a:r>
              <a:rPr lang="en-US" sz="2800" dirty="0" smtClean="0"/>
              <a:t>Political-Legal</a:t>
            </a:r>
          </a:p>
          <a:p>
            <a:pPr>
              <a:lnSpc>
                <a:spcPct val="170000"/>
              </a:lnSpc>
            </a:pPr>
            <a:r>
              <a:rPr lang="en-US" sz="2800" dirty="0" smtClean="0"/>
              <a:t>Socio-cultural </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94"/>
            <a:ext cx="8596668" cy="666206"/>
          </a:xfrm>
        </p:spPr>
        <p:txBody>
          <a:bodyPr/>
          <a:lstStyle/>
          <a:p>
            <a:r>
              <a:rPr lang="en-US" dirty="0" smtClean="0"/>
              <a:t>Functions of Project Management</a:t>
            </a:r>
            <a:endParaRPr lang="en-US" dirty="0"/>
          </a:p>
        </p:txBody>
      </p:sp>
      <p:sp>
        <p:nvSpPr>
          <p:cNvPr id="3" name="Content Placeholder 2"/>
          <p:cNvSpPr>
            <a:spLocks noGrp="1"/>
          </p:cNvSpPr>
          <p:nvPr>
            <p:ph idx="1"/>
          </p:nvPr>
        </p:nvSpPr>
        <p:spPr>
          <a:xfrm>
            <a:off x="677334" y="1031965"/>
            <a:ext cx="8923866" cy="5630091"/>
          </a:xfrm>
        </p:spPr>
        <p:txBody>
          <a:bodyPr>
            <a:noAutofit/>
          </a:bodyPr>
          <a:lstStyle/>
          <a:p>
            <a:pPr>
              <a:spcBef>
                <a:spcPts val="0"/>
              </a:spcBef>
            </a:pPr>
            <a:r>
              <a:rPr lang="en-US" sz="2800" dirty="0" smtClean="0"/>
              <a:t>Scoping – setting the boundaries of the project</a:t>
            </a:r>
          </a:p>
          <a:p>
            <a:pPr>
              <a:spcBef>
                <a:spcPts val="0"/>
              </a:spcBef>
            </a:pPr>
            <a:r>
              <a:rPr lang="en-US" sz="2800" dirty="0" smtClean="0"/>
              <a:t>Planning – identifying the tasks required to complete the project</a:t>
            </a:r>
          </a:p>
          <a:p>
            <a:pPr>
              <a:spcBef>
                <a:spcPts val="0"/>
              </a:spcBef>
            </a:pPr>
            <a:r>
              <a:rPr lang="en-US" sz="2800" dirty="0" smtClean="0"/>
              <a:t> Estimating – identifying resources required to complete the project</a:t>
            </a:r>
          </a:p>
          <a:p>
            <a:pPr>
              <a:spcBef>
                <a:spcPts val="0"/>
              </a:spcBef>
            </a:pPr>
            <a:r>
              <a:rPr lang="en-US" sz="2800" dirty="0" smtClean="0"/>
              <a:t> Scheduling – developing a plan to complete the project</a:t>
            </a:r>
          </a:p>
          <a:p>
            <a:pPr>
              <a:spcBef>
                <a:spcPts val="0"/>
              </a:spcBef>
            </a:pPr>
            <a:r>
              <a:rPr lang="en-US" sz="2800" dirty="0" smtClean="0"/>
              <a:t>Organizing – making sure members understand their roles and responsibilities</a:t>
            </a:r>
          </a:p>
          <a:p>
            <a:pPr>
              <a:spcBef>
                <a:spcPts val="0"/>
              </a:spcBef>
            </a:pPr>
            <a:r>
              <a:rPr lang="en-US" sz="2800" dirty="0" smtClean="0"/>
              <a:t>Directing – coordinating the project</a:t>
            </a:r>
          </a:p>
          <a:p>
            <a:pPr>
              <a:spcBef>
                <a:spcPts val="0"/>
              </a:spcBef>
            </a:pPr>
            <a:r>
              <a:rPr lang="en-US" sz="2800" dirty="0" smtClean="0"/>
              <a:t>Controlling – monitoring progress</a:t>
            </a:r>
          </a:p>
          <a:p>
            <a:pPr>
              <a:spcBef>
                <a:spcPts val="0"/>
              </a:spcBef>
            </a:pPr>
            <a:r>
              <a:rPr lang="en-US" sz="2800" dirty="0" smtClean="0"/>
              <a:t>Closing – assessing success and failure</a:t>
            </a:r>
            <a:endParaRPr 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61257"/>
            <a:ext cx="9185123" cy="6596743"/>
          </a:xfrm>
        </p:spPr>
        <p:txBody>
          <a:bodyPr>
            <a:normAutofit fontScale="90000"/>
          </a:bodyPr>
          <a:lstStyle/>
          <a:p>
            <a:pPr>
              <a:spcBef>
                <a:spcPts val="0"/>
              </a:spcBef>
            </a:pPr>
            <a:r>
              <a:rPr lang="en-US" sz="3200" dirty="0" smtClean="0">
                <a:solidFill>
                  <a:schemeClr val="tx1"/>
                </a:solidFill>
              </a:rPr>
              <a:t>Measures of project success: The resulting information system is acceptable to the customers (e.g. users, managers). </a:t>
            </a:r>
            <a:br>
              <a:rPr lang="en-US" sz="3200" dirty="0" smtClean="0">
                <a:solidFill>
                  <a:schemeClr val="tx1"/>
                </a:solidFill>
              </a:rPr>
            </a:br>
            <a:r>
              <a:rPr lang="en-US" sz="3200" dirty="0" smtClean="0">
                <a:solidFill>
                  <a:schemeClr val="tx1"/>
                </a:solidFill>
              </a:rPr>
              <a:t> The system was delivered ‚on time.‛ </a:t>
            </a:r>
            <a:br>
              <a:rPr lang="en-US" sz="3200" dirty="0" smtClean="0">
                <a:solidFill>
                  <a:schemeClr val="tx1"/>
                </a:solidFill>
              </a:rPr>
            </a:br>
            <a:r>
              <a:rPr lang="en-US" sz="3200" dirty="0" smtClean="0">
                <a:solidFill>
                  <a:schemeClr val="tx1"/>
                </a:solidFill>
              </a:rPr>
              <a:t> The system was delivered ‚within budget.‛ </a:t>
            </a:r>
            <a:br>
              <a:rPr lang="en-US" sz="3200" dirty="0" smtClean="0">
                <a:solidFill>
                  <a:schemeClr val="tx1"/>
                </a:solidFill>
              </a:rPr>
            </a:br>
            <a:r>
              <a:rPr lang="en-US" sz="3200" dirty="0" smtClean="0">
                <a:solidFill>
                  <a:schemeClr val="tx1"/>
                </a:solidFill>
              </a:rPr>
              <a:t>Measures of project failure:</a:t>
            </a:r>
            <a:br>
              <a:rPr lang="en-US" sz="3200" dirty="0" smtClean="0">
                <a:solidFill>
                  <a:schemeClr val="tx1"/>
                </a:solidFill>
              </a:rPr>
            </a:br>
            <a:r>
              <a:rPr lang="en-US" sz="3200" dirty="0" smtClean="0">
                <a:solidFill>
                  <a:schemeClr val="tx1"/>
                </a:solidFill>
              </a:rPr>
              <a:t> Failure to establish upper-management commitment to the project</a:t>
            </a:r>
            <a:br>
              <a:rPr lang="en-US" sz="3200" dirty="0" smtClean="0">
                <a:solidFill>
                  <a:schemeClr val="tx1"/>
                </a:solidFill>
              </a:rPr>
            </a:br>
            <a:r>
              <a:rPr lang="en-US" sz="3200" dirty="0" smtClean="0">
                <a:solidFill>
                  <a:schemeClr val="tx1"/>
                </a:solidFill>
              </a:rPr>
              <a:t> Lack of organization’s commitment to the methodology</a:t>
            </a:r>
            <a:br>
              <a:rPr lang="en-US" sz="3200" dirty="0" smtClean="0">
                <a:solidFill>
                  <a:schemeClr val="tx1"/>
                </a:solidFill>
              </a:rPr>
            </a:br>
            <a:r>
              <a:rPr lang="en-US" sz="3200" dirty="0" smtClean="0">
                <a:solidFill>
                  <a:schemeClr val="tx1"/>
                </a:solidFill>
              </a:rPr>
              <a:t> Taking shortcuts through or around the methodology</a:t>
            </a:r>
            <a:br>
              <a:rPr lang="en-US" sz="3200" dirty="0" smtClean="0">
                <a:solidFill>
                  <a:schemeClr val="tx1"/>
                </a:solidFill>
              </a:rPr>
            </a:br>
            <a:r>
              <a:rPr lang="en-US" sz="3200" dirty="0" smtClean="0">
                <a:solidFill>
                  <a:schemeClr val="tx1"/>
                </a:solidFill>
              </a:rPr>
              <a:t> Poor Project management: </a:t>
            </a:r>
            <a:br>
              <a:rPr lang="en-US" sz="3200" dirty="0" smtClean="0">
                <a:solidFill>
                  <a:schemeClr val="tx1"/>
                </a:solidFill>
              </a:rPr>
            </a:br>
            <a:r>
              <a:rPr lang="en-US" sz="3200" dirty="0" smtClean="0">
                <a:solidFill>
                  <a:schemeClr val="tx1"/>
                </a:solidFill>
              </a:rPr>
              <a:t>Feature creep </a:t>
            </a:r>
            <a:br>
              <a:rPr lang="en-US" sz="3200" dirty="0" smtClean="0">
                <a:solidFill>
                  <a:schemeClr val="tx1"/>
                </a:solidFill>
              </a:rPr>
            </a:br>
            <a:r>
              <a:rPr lang="en-US" sz="3200" dirty="0" smtClean="0">
                <a:solidFill>
                  <a:schemeClr val="tx1"/>
                </a:solidFill>
              </a:rPr>
              <a:t>Scope creep</a:t>
            </a:r>
            <a:br>
              <a:rPr lang="en-US" sz="3200" dirty="0" smtClean="0">
                <a:solidFill>
                  <a:schemeClr val="tx1"/>
                </a:solidFill>
              </a:rPr>
            </a:br>
            <a:endParaRPr lang="en-US" sz="32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947954"/>
          </a:xfrm>
        </p:spPr>
        <p:txBody>
          <a:bodyPr>
            <a:normAutofit fontScale="90000"/>
          </a:bodyPr>
          <a:lstStyle/>
          <a:p>
            <a:r>
              <a:rPr lang="en-US" dirty="0" smtClean="0">
                <a:solidFill>
                  <a:srgbClr val="FF0000"/>
                </a:solidFill>
              </a:rPr>
              <a:t>Project Life Cycle - Definition</a:t>
            </a:r>
            <a:r>
              <a:rPr lang="en-US" dirty="0" smtClean="0"/>
              <a:t/>
            </a:r>
            <a:br>
              <a:rPr lang="en-US" dirty="0" smtClean="0"/>
            </a:br>
            <a:r>
              <a:rPr lang="en-US" dirty="0" smtClean="0"/>
              <a:t> </a:t>
            </a:r>
            <a:br>
              <a:rPr lang="en-US" dirty="0" smtClean="0"/>
            </a:br>
            <a:r>
              <a:rPr lang="en-US" dirty="0" smtClean="0">
                <a:solidFill>
                  <a:schemeClr val="tx1"/>
                </a:solidFill>
              </a:rPr>
              <a:t>The sequence of phases through which the project will evolve is a project life cycle.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A project life cycle is basically defined by it’s phases, according to which a project swims through &amp; finally reaches to handover stage. </a:t>
            </a:r>
            <a:br>
              <a:rPr lang="en-US" dirty="0" smtClean="0">
                <a:solidFill>
                  <a:schemeClr val="tx1"/>
                </a:solidFill>
              </a:rPr>
            </a:br>
            <a:r>
              <a:rPr lang="en-US" dirty="0" smtClean="0">
                <a:solidFill>
                  <a:schemeClr val="tx1"/>
                </a:solidFill>
              </a:rPr>
              <a:t/>
            </a:r>
            <a:br>
              <a:rPr lang="en-US" dirty="0" smtClean="0">
                <a:solidFill>
                  <a:schemeClr val="tx1"/>
                </a:solidFill>
              </a:rPr>
            </a:br>
            <a:r>
              <a:rPr lang="en-US" dirty="0" smtClean="0">
                <a:solidFill>
                  <a:schemeClr val="tx1"/>
                </a:solidFill>
              </a:rPr>
              <a:t>“The life cycle is the only thing that uniquely distinguishes projects from non- projects.” </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31371"/>
          </a:xfrm>
        </p:spPr>
        <p:txBody>
          <a:bodyPr>
            <a:normAutofit fontScale="90000"/>
          </a:bodyPr>
          <a:lstStyle/>
          <a:p>
            <a:r>
              <a:rPr lang="en-US" dirty="0" smtClean="0"/>
              <a:t>What is a project?</a:t>
            </a:r>
            <a:endParaRPr lang="en-US" dirty="0"/>
          </a:p>
        </p:txBody>
      </p:sp>
      <p:sp>
        <p:nvSpPr>
          <p:cNvPr id="3" name="Content Placeholder 2"/>
          <p:cNvSpPr>
            <a:spLocks noGrp="1"/>
          </p:cNvSpPr>
          <p:nvPr>
            <p:ph idx="1"/>
          </p:nvPr>
        </p:nvSpPr>
        <p:spPr>
          <a:xfrm>
            <a:off x="677334" y="1254034"/>
            <a:ext cx="8596668" cy="5159829"/>
          </a:xfrm>
        </p:spPr>
        <p:txBody>
          <a:bodyPr>
            <a:normAutofit fontScale="92500"/>
          </a:bodyPr>
          <a:lstStyle/>
          <a:p>
            <a:r>
              <a:rPr lang="en-US" sz="2400" dirty="0" smtClean="0"/>
              <a:t>A unique undertaking composed of interrelated activities which has a well defined beginning and end , often involving staff from cross-functional groups, that operates under specific constraints of resources, schedules, and requirements</a:t>
            </a:r>
          </a:p>
          <a:p>
            <a:r>
              <a:rPr lang="en-US" sz="2400" dirty="0" smtClean="0"/>
              <a:t>Project : Converting a vision, a dream or a need to reality. </a:t>
            </a:r>
          </a:p>
          <a:p>
            <a:pPr>
              <a:buFont typeface="Wingdings" pitchFamily="2" charset="2"/>
              <a:buChar char="v"/>
            </a:pPr>
            <a:r>
              <a:rPr lang="en-US" sz="2400" dirty="0" smtClean="0"/>
              <a:t>A job that has a beginning and an end (Time) </a:t>
            </a:r>
          </a:p>
          <a:p>
            <a:pPr>
              <a:buFont typeface="Wingdings" pitchFamily="2" charset="2"/>
              <a:buChar char="v"/>
            </a:pPr>
            <a:r>
              <a:rPr lang="en-US" sz="2400" dirty="0" smtClean="0"/>
              <a:t>A specified outcome(Scope) </a:t>
            </a:r>
          </a:p>
          <a:p>
            <a:pPr>
              <a:buFont typeface="Wingdings" pitchFamily="2" charset="2"/>
              <a:buChar char="v"/>
            </a:pPr>
            <a:r>
              <a:rPr lang="en-US" sz="2400" dirty="0" smtClean="0"/>
              <a:t>At a stated level of Performance (Quality) </a:t>
            </a:r>
          </a:p>
          <a:p>
            <a:pPr>
              <a:buFont typeface="Wingdings" pitchFamily="2" charset="2"/>
              <a:buChar char="v"/>
            </a:pPr>
            <a:r>
              <a:rPr lang="en-US" sz="2400" dirty="0" smtClean="0"/>
              <a:t>At a budget(Costs). </a:t>
            </a:r>
          </a:p>
          <a:p>
            <a:r>
              <a:rPr lang="en-US" sz="2400" dirty="0" smtClean="0"/>
              <a:t>Project Characteristics : </a:t>
            </a:r>
          </a:p>
          <a:p>
            <a:pPr>
              <a:buFont typeface="Wingdings" pitchFamily="2" charset="2"/>
              <a:buChar char="v"/>
            </a:pPr>
            <a:r>
              <a:rPr lang="en-US" sz="2400" dirty="0" smtClean="0"/>
              <a:t>Temporary : Has definite Start and Finish </a:t>
            </a:r>
          </a:p>
          <a:p>
            <a:pPr>
              <a:buFont typeface="Wingdings" pitchFamily="2" charset="2"/>
              <a:buChar char="v"/>
            </a:pPr>
            <a:r>
              <a:rPr lang="en-US" sz="2400" dirty="0" smtClean="0"/>
              <a:t>Unique : Product/Service is different in some distinguishing way </a:t>
            </a:r>
          </a:p>
          <a:p>
            <a:pPr>
              <a:buFont typeface="Wingdings" pitchFamily="2" charset="2"/>
              <a:buChar char="v"/>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Image result for clean up phase in project management"/>
          <p:cNvPicPr>
            <a:picLocks noChangeAspect="1" noChangeArrowheads="1"/>
          </p:cNvPicPr>
          <p:nvPr/>
        </p:nvPicPr>
        <p:blipFill>
          <a:blip r:embed="rId2"/>
          <a:srcRect b="5461"/>
          <a:stretch>
            <a:fillRect/>
          </a:stretch>
        </p:blipFill>
        <p:spPr bwMode="auto">
          <a:xfrm>
            <a:off x="0" y="0"/>
            <a:ext cx="12192000" cy="6858000"/>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22069"/>
            <a:ext cx="8780175" cy="6361611"/>
          </a:xfrm>
        </p:spPr>
        <p:txBody>
          <a:bodyPr>
            <a:normAutofit/>
          </a:bodyPr>
          <a:lstStyle/>
          <a:p>
            <a:r>
              <a:rPr lang="en-US" sz="2400" dirty="0" smtClean="0">
                <a:solidFill>
                  <a:srgbClr val="FF0000"/>
                </a:solidFill>
              </a:rPr>
              <a:t>Project life cycle</a:t>
            </a:r>
            <a:endParaRPr lang="en-US" sz="2400" dirty="0">
              <a:solidFill>
                <a:srgbClr val="FF0000"/>
              </a:solidFill>
            </a:endParaRPr>
          </a:p>
        </p:txBody>
      </p:sp>
      <p:pic>
        <p:nvPicPr>
          <p:cNvPr id="3" name="Picture 5"/>
          <p:cNvPicPr>
            <a:picLocks noGrp="1" noChangeAspect="1" noChangeArrowheads="1"/>
          </p:cNvPicPr>
          <p:nvPr>
            <p:ph/>
          </p:nvPr>
        </p:nvPicPr>
        <p:blipFill>
          <a:blip r:embed="rId2">
            <a:extLst>
              <a:ext uri="{28A0092B-C50C-407E-A947-70E740481C1C}">
                <a14:useLocalDpi xmlns="" xmlns:a14="http://schemas.microsoft.com/office/drawing/2010/main" val="0"/>
              </a:ext>
            </a:extLst>
          </a:blip>
          <a:srcRect/>
          <a:stretch>
            <a:fillRect/>
          </a:stretch>
        </p:blipFill>
        <p:spPr>
          <a:xfrm>
            <a:off x="953590" y="731520"/>
            <a:ext cx="8608422" cy="564315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579120"/>
          </a:xfrm>
        </p:spPr>
        <p:txBody>
          <a:bodyPr>
            <a:normAutofit fontScale="90000"/>
          </a:bodyPr>
          <a:lstStyle/>
          <a:p>
            <a:r>
              <a:rPr lang="en-US" dirty="0" smtClean="0">
                <a:solidFill>
                  <a:schemeClr val="tx1"/>
                </a:solidFill>
              </a:rPr>
              <a:t>Project Life Cycle</a:t>
            </a:r>
            <a:endParaRPr lang="en-US" dirty="0">
              <a:solidFill>
                <a:schemeClr val="tx1"/>
              </a:solidFill>
            </a:endParaRPr>
          </a:p>
        </p:txBody>
      </p:sp>
      <p:pic>
        <p:nvPicPr>
          <p:cNvPr id="4" name="Content Placeholder 3" descr="Image result for project life cycle implementation phase ppt"/>
          <p:cNvPicPr>
            <a:picLocks noGrp="1"/>
          </p:cNvPicPr>
          <p:nvPr>
            <p:ph idx="1"/>
          </p:nvPr>
        </p:nvPicPr>
        <p:blipFill>
          <a:blip r:embed="rId2"/>
          <a:srcRect t="24292"/>
          <a:stretch>
            <a:fillRect/>
          </a:stretch>
        </p:blipFill>
        <p:spPr bwMode="auto">
          <a:xfrm>
            <a:off x="679269" y="1201783"/>
            <a:ext cx="9130937" cy="5185953"/>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1" y="609599"/>
            <a:ext cx="9797142" cy="6026331"/>
          </a:xfrm>
        </p:spPr>
        <p:txBody>
          <a:bodyPr>
            <a:normAutofit fontScale="90000"/>
          </a:bodyPr>
          <a:lstStyle/>
          <a:p>
            <a:r>
              <a:rPr lang="en-US" dirty="0" smtClean="0">
                <a:solidFill>
                  <a:srgbClr val="FF0000"/>
                </a:solidFill>
              </a:rPr>
              <a:t>Conception – Phase 1</a:t>
            </a:r>
            <a:r>
              <a:rPr lang="en-US" sz="2200" dirty="0" smtClean="0"/>
              <a:t/>
            </a:r>
            <a:br>
              <a:rPr lang="en-US" sz="2200" dirty="0" smtClean="0"/>
            </a:br>
            <a:r>
              <a:rPr lang="en-US" sz="2200" dirty="0" smtClean="0"/>
              <a:t/>
            </a:r>
            <a:br>
              <a:rPr lang="en-US" sz="2200" dirty="0" smtClean="0"/>
            </a:br>
            <a:r>
              <a:rPr lang="en-US" sz="2700" dirty="0" smtClean="0">
                <a:solidFill>
                  <a:schemeClr val="tx1"/>
                </a:solidFill>
              </a:rPr>
              <a:t>It is the idea, thought, initial plan, first stage of thinking entrepreneur, manager or economic planner about his scheme, plan for elimination the existing problems in the existing operation or avail new opportunities prevailing.</a:t>
            </a:r>
            <a:br>
              <a:rPr lang="en-US" sz="2700" dirty="0" smtClean="0">
                <a:solidFill>
                  <a:schemeClr val="tx1"/>
                </a:solidFill>
              </a:rPr>
            </a:br>
            <a:r>
              <a:rPr lang="en-US" sz="2700" dirty="0" smtClean="0">
                <a:solidFill>
                  <a:schemeClr val="tx1"/>
                </a:solidFill>
              </a:rPr>
              <a:t> </a:t>
            </a:r>
            <a:br>
              <a:rPr lang="en-US" sz="2700" dirty="0" smtClean="0">
                <a:solidFill>
                  <a:schemeClr val="tx1"/>
                </a:solidFill>
              </a:rPr>
            </a:br>
            <a:r>
              <a:rPr lang="en-US" sz="2700" dirty="0" smtClean="0">
                <a:solidFill>
                  <a:schemeClr val="tx1"/>
                </a:solidFill>
              </a:rPr>
              <a:t>The concept may be to set up a new project or to expand the existing operation or modernize, replace with new concepts or technologies and to initiate action for quality of improvements. </a:t>
            </a:r>
            <a:br>
              <a:rPr lang="en-US" sz="2700" dirty="0" smtClean="0">
                <a:solidFill>
                  <a:schemeClr val="tx1"/>
                </a:solidFill>
              </a:rPr>
            </a:br>
            <a:r>
              <a:rPr lang="en-US" sz="2700" dirty="0" smtClean="0">
                <a:solidFill>
                  <a:schemeClr val="tx1"/>
                </a:solidFill>
              </a:rPr>
              <a:t/>
            </a:r>
            <a:br>
              <a:rPr lang="en-US" sz="2700" dirty="0" smtClean="0">
                <a:solidFill>
                  <a:schemeClr val="tx1"/>
                </a:solidFill>
              </a:rPr>
            </a:br>
            <a:r>
              <a:rPr lang="en-US" sz="2700" dirty="0" smtClean="0">
                <a:solidFill>
                  <a:schemeClr val="tx1"/>
                </a:solidFill>
              </a:rPr>
              <a:t>Formulation is further firming up of the concepts, ideas, thinking etc for putting the same into a realistic plan. When the concepts about an existing plan become more and more clear, it would become necessary to examine all the aspects related to decision-making for investment aspects may be technical, finance etc.</a:t>
            </a:r>
            <a:br>
              <a:rPr lang="en-US" sz="2700" dirty="0" smtClean="0">
                <a:solidFill>
                  <a:schemeClr val="tx1"/>
                </a:solidFill>
              </a:rPr>
            </a:br>
            <a:endParaRPr lang="en-US" sz="27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7497"/>
          </a:xfrm>
        </p:spPr>
        <p:txBody>
          <a:bodyPr>
            <a:normAutofit fontScale="90000"/>
          </a:bodyPr>
          <a:lstStyle/>
          <a:p>
            <a:r>
              <a:rPr lang="en-US" b="1" dirty="0" smtClean="0">
                <a:solidFill>
                  <a:schemeClr val="tx1"/>
                </a:solidFill>
              </a:rPr>
              <a:t>Definition of the project:</a:t>
            </a:r>
            <a:r>
              <a:rPr lang="en-US" dirty="0" smtClean="0">
                <a:solidFill>
                  <a:schemeClr val="tx1"/>
                </a:solidFill>
              </a:rPr>
              <a:t/>
            </a:r>
            <a:br>
              <a:rPr lang="en-US" dirty="0" smtClean="0">
                <a:solidFill>
                  <a:schemeClr val="tx1"/>
                </a:solidFill>
              </a:rPr>
            </a:br>
            <a:endParaRPr lang="en-US" dirty="0">
              <a:solidFill>
                <a:schemeClr val="tx1"/>
              </a:solidFill>
            </a:endParaRPr>
          </a:p>
        </p:txBody>
      </p:sp>
      <p:sp>
        <p:nvSpPr>
          <p:cNvPr id="3" name="Content Placeholder 2"/>
          <p:cNvSpPr>
            <a:spLocks noGrp="1"/>
          </p:cNvSpPr>
          <p:nvPr>
            <p:ph idx="1"/>
          </p:nvPr>
        </p:nvSpPr>
        <p:spPr>
          <a:xfrm>
            <a:off x="677334" y="1502229"/>
            <a:ext cx="8596668" cy="4539133"/>
          </a:xfrm>
        </p:spPr>
        <p:txBody>
          <a:bodyPr/>
          <a:lstStyle/>
          <a:p>
            <a:r>
              <a:rPr lang="en-US" sz="2400" dirty="0" smtClean="0"/>
              <a:t>The definition phase of a system is mainly refinements of the elements described in the conception phase. All the sub-systems and elements of the proposed system are scrutinized as defined.</a:t>
            </a:r>
          </a:p>
          <a:p>
            <a:r>
              <a:rPr lang="en-US" sz="2400" dirty="0" smtClean="0"/>
              <a:t>Fabrication of final system performance requirements</a:t>
            </a:r>
          </a:p>
          <a:p>
            <a:r>
              <a:rPr lang="en-US" sz="2400" dirty="0" smtClean="0"/>
              <a:t>Preparing detailed plans</a:t>
            </a:r>
          </a:p>
          <a:p>
            <a:r>
              <a:rPr lang="en-US" sz="2400" dirty="0" smtClean="0"/>
              <a:t>Estimating cost, schedule, and performance</a:t>
            </a:r>
          </a:p>
          <a:p>
            <a:r>
              <a:rPr lang="en-US" sz="2400" dirty="0" smtClean="0"/>
              <a:t>Spotting areas of high risks</a:t>
            </a:r>
          </a:p>
          <a:p>
            <a:r>
              <a:rPr lang="en-US" sz="2400" dirty="0" smtClean="0"/>
              <a:t>Identify and prepare the documents required to system, such as procedures, documents, budgets and finance</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74320"/>
            <a:ext cx="9250437" cy="535577"/>
          </a:xfrm>
        </p:spPr>
        <p:txBody>
          <a:bodyPr>
            <a:normAutofit fontScale="90000"/>
          </a:bodyPr>
          <a:lstStyle/>
          <a:p>
            <a:r>
              <a:rPr lang="en-US" dirty="0" smtClean="0"/>
              <a:t>The areas to be examined during this phase</a:t>
            </a:r>
            <a:endParaRPr lang="en-US" dirty="0"/>
          </a:p>
        </p:txBody>
      </p:sp>
      <p:sp>
        <p:nvSpPr>
          <p:cNvPr id="3" name="Content Placeholder 2"/>
          <p:cNvSpPr>
            <a:spLocks noGrp="1"/>
          </p:cNvSpPr>
          <p:nvPr>
            <p:ph idx="1"/>
          </p:nvPr>
        </p:nvSpPr>
        <p:spPr>
          <a:xfrm>
            <a:off x="677334" y="992777"/>
            <a:ext cx="8596668" cy="5434149"/>
          </a:xfrm>
        </p:spPr>
        <p:txBody>
          <a:bodyPr>
            <a:noAutofit/>
          </a:bodyPr>
          <a:lstStyle/>
          <a:p>
            <a:r>
              <a:rPr lang="en-US" sz="2400" dirty="0" smtClean="0"/>
              <a:t>Raw materials</a:t>
            </a:r>
          </a:p>
          <a:p>
            <a:r>
              <a:rPr lang="en-US" sz="2400" dirty="0" smtClean="0"/>
              <a:t>Plant size and capacity</a:t>
            </a:r>
          </a:p>
          <a:p>
            <a:r>
              <a:rPr lang="en-US" sz="2400" dirty="0" smtClean="0"/>
              <a:t>Location and site</a:t>
            </a:r>
          </a:p>
          <a:p>
            <a:r>
              <a:rPr lang="en-US" sz="2400" dirty="0" smtClean="0"/>
              <a:t>Technology/Process selection</a:t>
            </a:r>
          </a:p>
          <a:p>
            <a:r>
              <a:rPr lang="en-US" sz="2400" dirty="0" smtClean="0"/>
              <a:t>Project layout</a:t>
            </a:r>
          </a:p>
          <a:p>
            <a:r>
              <a:rPr lang="en-US" sz="2400" dirty="0" smtClean="0"/>
              <a:t>Plant and machinery</a:t>
            </a:r>
          </a:p>
          <a:p>
            <a:r>
              <a:rPr lang="en-US" sz="2400" dirty="0" smtClean="0"/>
              <a:t>Electrical and instrumentation works</a:t>
            </a:r>
          </a:p>
          <a:p>
            <a:r>
              <a:rPr lang="en-US" sz="2400" dirty="0" smtClean="0"/>
              <a:t>Civil  Engineering works</a:t>
            </a:r>
          </a:p>
          <a:p>
            <a:r>
              <a:rPr lang="en-US" sz="2400" dirty="0" smtClean="0"/>
              <a:t>Utilities</a:t>
            </a:r>
          </a:p>
          <a:p>
            <a:r>
              <a:rPr lang="en-US" sz="2400" dirty="0" smtClean="0"/>
              <a:t>Financial analysis</a:t>
            </a:r>
          </a:p>
          <a:p>
            <a:r>
              <a:rPr lang="en-US" sz="2400" dirty="0" smtClean="0"/>
              <a:t>Implementation schedule</a:t>
            </a: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95944"/>
            <a:ext cx="8596668" cy="587828"/>
          </a:xfrm>
        </p:spPr>
        <p:txBody>
          <a:bodyPr>
            <a:normAutofit fontScale="90000"/>
          </a:bodyPr>
          <a:lstStyle/>
          <a:p>
            <a:r>
              <a:rPr lang="en-US" dirty="0" smtClean="0">
                <a:solidFill>
                  <a:schemeClr val="tx1"/>
                </a:solidFill>
              </a:rPr>
              <a:t>Planning and Organizing phase</a:t>
            </a:r>
            <a:endParaRPr lang="en-US" dirty="0">
              <a:solidFill>
                <a:schemeClr val="tx1"/>
              </a:solidFill>
            </a:endParaRPr>
          </a:p>
        </p:txBody>
      </p:sp>
      <p:sp>
        <p:nvSpPr>
          <p:cNvPr id="3" name="Content Placeholder 2"/>
          <p:cNvSpPr>
            <a:spLocks noGrp="1"/>
          </p:cNvSpPr>
          <p:nvPr>
            <p:ph idx="1"/>
          </p:nvPr>
        </p:nvSpPr>
        <p:spPr>
          <a:xfrm>
            <a:off x="677334" y="783771"/>
            <a:ext cx="8596668" cy="5891349"/>
          </a:xfrm>
        </p:spPr>
        <p:txBody>
          <a:bodyPr>
            <a:normAutofit/>
          </a:bodyPr>
          <a:lstStyle/>
          <a:p>
            <a:r>
              <a:rPr lang="en-US" dirty="0" smtClean="0"/>
              <a:t>Starts immediately after the conception phase</a:t>
            </a:r>
          </a:p>
          <a:p>
            <a:r>
              <a:rPr lang="en-US" dirty="0" smtClean="0"/>
              <a:t>Overlaps definition phase and implementation phase</a:t>
            </a:r>
          </a:p>
          <a:p>
            <a:r>
              <a:rPr lang="en-US" dirty="0" smtClean="0"/>
              <a:t>Preparation of Project execution plan to mark this phase</a:t>
            </a:r>
          </a:p>
          <a:p>
            <a:r>
              <a:rPr lang="en-US" dirty="0" smtClean="0"/>
              <a:t>Necessary action to be taken in this phase</a:t>
            </a:r>
          </a:p>
          <a:p>
            <a:pPr lvl="1"/>
            <a:r>
              <a:rPr lang="en-US" dirty="0" smtClean="0"/>
              <a:t>Project infrastructure and enabling services</a:t>
            </a:r>
          </a:p>
          <a:p>
            <a:pPr lvl="1"/>
            <a:r>
              <a:rPr lang="en-US" dirty="0" smtClean="0"/>
              <a:t>System design and basic engineering package</a:t>
            </a:r>
          </a:p>
          <a:p>
            <a:pPr lvl="1"/>
            <a:r>
              <a:rPr lang="en-US" dirty="0" smtClean="0"/>
              <a:t>Organization and manpower</a:t>
            </a:r>
          </a:p>
          <a:p>
            <a:pPr lvl="1"/>
            <a:r>
              <a:rPr lang="en-US" dirty="0" smtClean="0"/>
              <a:t>Schedules and budgets</a:t>
            </a:r>
          </a:p>
          <a:p>
            <a:pPr lvl="1"/>
            <a:r>
              <a:rPr lang="en-US" dirty="0" smtClean="0"/>
              <a:t>Licensing and governmental clearances</a:t>
            </a:r>
          </a:p>
          <a:p>
            <a:pPr lvl="1"/>
            <a:r>
              <a:rPr lang="en-US" dirty="0" smtClean="0"/>
              <a:t>Finance</a:t>
            </a:r>
          </a:p>
          <a:p>
            <a:pPr lvl="1"/>
            <a:r>
              <a:rPr lang="en-US" dirty="0" smtClean="0"/>
              <a:t>Systems and procedure</a:t>
            </a:r>
          </a:p>
          <a:p>
            <a:pPr lvl="1"/>
            <a:r>
              <a:rPr lang="en-US" dirty="0" smtClean="0"/>
              <a:t>Identification of project manager</a:t>
            </a:r>
          </a:p>
          <a:p>
            <a:pPr lvl="1"/>
            <a:r>
              <a:rPr lang="en-US" dirty="0" smtClean="0"/>
              <a:t>Design basis, general conditions for purchase and contracts</a:t>
            </a:r>
          </a:p>
          <a:p>
            <a:pPr lvl="1"/>
            <a:r>
              <a:rPr lang="en-US" dirty="0" smtClean="0"/>
              <a:t>Site preparation and investigation</a:t>
            </a:r>
          </a:p>
          <a:p>
            <a:pPr lvl="1"/>
            <a:r>
              <a:rPr lang="en-US" dirty="0" smtClean="0"/>
              <a:t>Construction resources and materials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implementation phase in project management"/>
          <p:cNvPicPr/>
          <p:nvPr/>
        </p:nvPicPr>
        <p:blipFill>
          <a:blip r:embed="rId2"/>
          <a:srcRect/>
          <a:stretch>
            <a:fillRect/>
          </a:stretch>
        </p:blipFill>
        <p:spPr bwMode="auto">
          <a:xfrm>
            <a:off x="1" y="0"/>
            <a:ext cx="12192000" cy="68580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implementation phase in project management"/>
          <p:cNvPicPr/>
          <p:nvPr/>
        </p:nvPicPr>
        <p:blipFill>
          <a:blip r:embed="rId2"/>
          <a:srcRect r="28602"/>
          <a:stretch>
            <a:fillRect/>
          </a:stretch>
        </p:blipFill>
        <p:spPr bwMode="auto">
          <a:xfrm>
            <a:off x="0" y="0"/>
            <a:ext cx="12191999" cy="6857999"/>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 result for clean up phase in project management"/>
          <p:cNvPicPr/>
          <p:nvPr/>
        </p:nvPicPr>
        <p:blipFill>
          <a:blip r:embed="rId2"/>
          <a:srcRect b="10692"/>
          <a:stretch>
            <a:fillRect/>
          </a:stretch>
        </p:blipFill>
        <p:spPr bwMode="auto">
          <a:xfrm>
            <a:off x="0" y="0"/>
            <a:ext cx="12192000" cy="68580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61258"/>
            <a:ext cx="8596668" cy="496388"/>
          </a:xfrm>
        </p:spPr>
        <p:txBody>
          <a:bodyPr>
            <a:normAutofit fontScale="90000"/>
          </a:bodyPr>
          <a:lstStyle/>
          <a:p>
            <a:r>
              <a:rPr lang="en-US" dirty="0" smtClean="0"/>
              <a:t>Definition</a:t>
            </a:r>
            <a:endParaRPr lang="en-US" dirty="0"/>
          </a:p>
        </p:txBody>
      </p:sp>
      <p:sp>
        <p:nvSpPr>
          <p:cNvPr id="3" name="Content Placeholder 2"/>
          <p:cNvSpPr>
            <a:spLocks noGrp="1"/>
          </p:cNvSpPr>
          <p:nvPr>
            <p:ph idx="1"/>
          </p:nvPr>
        </p:nvSpPr>
        <p:spPr>
          <a:xfrm>
            <a:off x="677334" y="796834"/>
            <a:ext cx="8596668" cy="5564777"/>
          </a:xfrm>
        </p:spPr>
        <p:txBody>
          <a:bodyPr>
            <a:noAutofit/>
          </a:bodyPr>
          <a:lstStyle/>
          <a:p>
            <a:r>
              <a:rPr lang="en-US" sz="3200" dirty="0" smtClean="0"/>
              <a:t>According to Harold </a:t>
            </a:r>
            <a:r>
              <a:rPr lang="en-US" sz="3200" dirty="0" err="1" smtClean="0"/>
              <a:t>Kerzner</a:t>
            </a:r>
            <a:r>
              <a:rPr lang="en-US" sz="3200" dirty="0" smtClean="0"/>
              <a:t>: A project is any series of activities and tasks that:</a:t>
            </a:r>
          </a:p>
          <a:p>
            <a:r>
              <a:rPr lang="en-US" sz="3200" dirty="0" smtClean="0"/>
              <a:t>• have a specific objective to be completed within certain specifications</a:t>
            </a:r>
          </a:p>
          <a:p>
            <a:r>
              <a:rPr lang="en-US" sz="3200" dirty="0" smtClean="0"/>
              <a:t>• have defined start and end dates</a:t>
            </a:r>
          </a:p>
          <a:p>
            <a:r>
              <a:rPr lang="en-US" sz="3200" dirty="0" smtClean="0"/>
              <a:t>• have funding limits, and </a:t>
            </a:r>
          </a:p>
          <a:p>
            <a:r>
              <a:rPr lang="en-US" sz="3200" dirty="0" smtClean="0"/>
              <a:t>• consume resources.</a:t>
            </a:r>
          </a:p>
          <a:p>
            <a:pPr>
              <a:buNone/>
            </a:pPr>
            <a:r>
              <a:rPr lang="en-US" sz="3200" dirty="0" smtClean="0"/>
              <a:t>	</a:t>
            </a:r>
            <a:r>
              <a:rPr lang="en-US" sz="3200" dirty="0" smtClean="0">
                <a:solidFill>
                  <a:srgbClr val="FF0000"/>
                </a:solidFill>
              </a:rPr>
              <a:t>A Project is A TEMPORARY ENDEAVOR undertaken to create A UNIQUE PRODUCT, SERVICE or RESULT!</a:t>
            </a:r>
            <a:endParaRPr lang="en-US" sz="3200"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ean up phase in project management"/>
          <p:cNvPicPr>
            <a:picLocks noChangeAspect="1" noChangeArrowheads="1"/>
          </p:cNvPicPr>
          <p:nvPr/>
        </p:nvPicPr>
        <p:blipFill>
          <a:blip r:embed="rId2"/>
          <a:srcRect b="11453"/>
          <a:stretch>
            <a:fillRect/>
          </a:stretch>
        </p:blipFill>
        <p:spPr bwMode="auto">
          <a:xfrm>
            <a:off x="0" y="0"/>
            <a:ext cx="12192000" cy="6858000"/>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2003" t="17094" r="34535" b="24074"/>
          <a:stretch>
            <a:fillRect/>
          </a:stretch>
        </p:blipFill>
        <p:spPr bwMode="auto">
          <a:xfrm>
            <a:off x="394139" y="394139"/>
            <a:ext cx="8812924" cy="614855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solidFill>
                  <a:srgbClr val="FF0000"/>
                </a:solidFill>
              </a:rPr>
              <a:t>Types of Project life cycle phases</a:t>
            </a:r>
            <a:endParaRPr lang="en-US" sz="4400" dirty="0">
              <a:solidFill>
                <a:srgbClr val="FF0000"/>
              </a:solidFill>
            </a:endParaRPr>
          </a:p>
        </p:txBody>
      </p:sp>
      <p:sp>
        <p:nvSpPr>
          <p:cNvPr id="3" name="Content Placeholder 2"/>
          <p:cNvSpPr>
            <a:spLocks noGrp="1"/>
          </p:cNvSpPr>
          <p:nvPr>
            <p:ph idx="1"/>
          </p:nvPr>
        </p:nvSpPr>
        <p:spPr>
          <a:xfrm>
            <a:off x="677334" y="1481959"/>
            <a:ext cx="8596668" cy="4559403"/>
          </a:xfrm>
        </p:spPr>
        <p:txBody>
          <a:bodyPr/>
          <a:lstStyle/>
          <a:p>
            <a:pPr>
              <a:buNone/>
            </a:pPr>
            <a:endParaRPr lang="en-US" dirty="0"/>
          </a:p>
        </p:txBody>
      </p:sp>
      <p:pic>
        <p:nvPicPr>
          <p:cNvPr id="110594" name="Picture 2" descr="Image result for types of project life cycle phases sequential"/>
          <p:cNvPicPr>
            <a:picLocks noChangeAspect="1" noChangeArrowheads="1"/>
          </p:cNvPicPr>
          <p:nvPr/>
        </p:nvPicPr>
        <p:blipFill>
          <a:blip r:embed="rId2"/>
          <a:srcRect/>
          <a:stretch>
            <a:fillRect/>
          </a:stretch>
        </p:blipFill>
        <p:spPr bwMode="auto">
          <a:xfrm>
            <a:off x="1545021" y="1734208"/>
            <a:ext cx="7283669" cy="4209392"/>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3446" t="20940" r="37420" b="33334"/>
          <a:stretch>
            <a:fillRect/>
          </a:stretch>
        </p:blipFill>
        <p:spPr bwMode="auto">
          <a:xfrm>
            <a:off x="362607" y="409903"/>
            <a:ext cx="9080938" cy="54864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t="17806" r="37660" b="27778"/>
          <a:stretch>
            <a:fillRect/>
          </a:stretch>
        </p:blipFill>
        <p:spPr bwMode="auto">
          <a:xfrm>
            <a:off x="725214" y="693683"/>
            <a:ext cx="8686800" cy="5376042"/>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1923" t="17521" r="35256" b="24359"/>
          <a:stretch>
            <a:fillRect/>
          </a:stretch>
        </p:blipFill>
        <p:spPr bwMode="auto">
          <a:xfrm>
            <a:off x="677917" y="583324"/>
            <a:ext cx="8529145" cy="528144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l="2404" t="18246" r="47035" b="31578"/>
          <a:stretch>
            <a:fillRect/>
          </a:stretch>
        </p:blipFill>
        <p:spPr bwMode="auto">
          <a:xfrm>
            <a:off x="835573" y="630621"/>
            <a:ext cx="8229600" cy="5612524"/>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4319" y="235130"/>
            <a:ext cx="9731829" cy="6247864"/>
          </a:xfrm>
          <a:prstGeom prst="rect">
            <a:avLst/>
          </a:prstGeom>
        </p:spPr>
        <p:txBody>
          <a:bodyPr wrap="square">
            <a:spAutoFit/>
          </a:bodyPr>
          <a:lstStyle/>
          <a:p>
            <a:pPr lvl="0" defTabSz="914400" fontAlgn="base">
              <a:spcBef>
                <a:spcPct val="0"/>
              </a:spcBef>
              <a:spcAft>
                <a:spcPct val="0"/>
              </a:spcAft>
            </a:pPr>
            <a:r>
              <a:rPr lang="en-US" sz="3600" b="1" dirty="0" smtClean="0">
                <a:solidFill>
                  <a:srgbClr val="FF0000"/>
                </a:solidFill>
                <a:latin typeface="Calibri" pitchFamily="34" charset="0"/>
                <a:ea typeface="Times New Roman" pitchFamily="18" charset="0"/>
                <a:cs typeface="Times New Roman" pitchFamily="18" charset="0"/>
              </a:rPr>
              <a:t>Project Organization</a:t>
            </a:r>
            <a:endParaRPr lang="en-US" sz="36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pPr>
            <a:endParaRPr lang="en-US" sz="2800" dirty="0" smtClean="0">
              <a:latin typeface="Calibri" pitchFamily="34" charset="0"/>
              <a:ea typeface="Times New Roman" pitchFamily="18" charset="0"/>
              <a:cs typeface="Times New Roman" pitchFamily="18" charset="0"/>
            </a:endParaRPr>
          </a:p>
          <a:p>
            <a:pPr lvl="0" defTabSz="914400" eaLnBrk="0" fontAlgn="base" hangingPunct="0">
              <a:spcBef>
                <a:spcPct val="0"/>
              </a:spcBef>
              <a:spcAft>
                <a:spcPct val="0"/>
              </a:spcAft>
            </a:pPr>
            <a:r>
              <a:rPr lang="en-US" sz="2800" dirty="0" smtClean="0">
                <a:latin typeface="Calibri" pitchFamily="34" charset="0"/>
                <a:ea typeface="Times New Roman" pitchFamily="18" charset="0"/>
                <a:cs typeface="Times New Roman" pitchFamily="18" charset="0"/>
              </a:rPr>
              <a:t>Project Organization consists of:</a:t>
            </a:r>
            <a:endParaRPr lang="en-US" sz="2800" dirty="0" smtClean="0">
              <a:latin typeface="Arial" pitchFamily="34" charset="0"/>
              <a:ea typeface="Times New Roman" pitchFamily="18"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Designing a Structure</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Pulling together Project Team</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Establishing Authority and Responsibility relationship</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Establishing Project Office</a:t>
            </a:r>
            <a:endParaRPr lang="en-US" sz="2800" dirty="0" smtClean="0">
              <a:latin typeface="Arial" pitchFamily="34" charset="0"/>
              <a:cs typeface="Arial" pitchFamily="34" charset="0"/>
            </a:endParaRPr>
          </a:p>
          <a:p>
            <a:pPr lvl="0" defTabSz="914400" eaLnBrk="0" fontAlgn="base" hangingPunct="0">
              <a:spcBef>
                <a:spcPct val="0"/>
              </a:spcBef>
              <a:spcAft>
                <a:spcPct val="0"/>
              </a:spcAft>
            </a:pPr>
            <a:endParaRPr lang="en-US" sz="2800" dirty="0" smtClean="0">
              <a:latin typeface="Calibri" pitchFamily="34" charset="0"/>
              <a:ea typeface="Times New Roman" pitchFamily="18" charset="0"/>
              <a:cs typeface="Times New Roman" pitchFamily="18" charset="0"/>
            </a:endParaRPr>
          </a:p>
          <a:p>
            <a:pPr lvl="0" defTabSz="914400" eaLnBrk="0" fontAlgn="base" hangingPunct="0">
              <a:spcBef>
                <a:spcPct val="0"/>
              </a:spcBef>
              <a:spcAft>
                <a:spcPct val="0"/>
              </a:spcAft>
            </a:pPr>
            <a:r>
              <a:rPr lang="en-US" sz="2800" dirty="0" smtClean="0">
                <a:solidFill>
                  <a:srgbClr val="FF0000"/>
                </a:solidFill>
                <a:latin typeface="Calibri" pitchFamily="34" charset="0"/>
                <a:ea typeface="Times New Roman" pitchFamily="18" charset="0"/>
                <a:cs typeface="Times New Roman" pitchFamily="18" charset="0"/>
              </a:rPr>
              <a:t>There are three major organizational forms commonly used to house the projects.</a:t>
            </a:r>
          </a:p>
          <a:p>
            <a:pPr lvl="0" defTabSz="914400" eaLnBrk="0" fontAlgn="base" hangingPunct="0">
              <a:spcBef>
                <a:spcPct val="0"/>
              </a:spcBef>
              <a:spcAft>
                <a:spcPct val="0"/>
              </a:spcAft>
            </a:pPr>
            <a:endParaRPr lang="en-US" sz="2800" dirty="0" smtClean="0">
              <a:solidFill>
                <a:srgbClr val="FF0000"/>
              </a:solidFill>
              <a:latin typeface="Arial" pitchFamily="34" charset="0"/>
              <a:cs typeface="Arial" pitchFamily="34" charset="0"/>
            </a:endParaRPr>
          </a:p>
          <a:p>
            <a:pPr marL="342900" lvl="0" indent="-342900" defTabSz="914400" eaLnBrk="0" fontAlgn="base" hangingPunct="0">
              <a:spcBef>
                <a:spcPct val="0"/>
              </a:spcBef>
              <a:spcAft>
                <a:spcPct val="0"/>
              </a:spcAft>
              <a:buFont typeface="+mj-lt"/>
              <a:buAutoNum type="arabicPeriod"/>
            </a:pPr>
            <a:r>
              <a:rPr lang="en-US" sz="2800" dirty="0" smtClean="0">
                <a:latin typeface="Calibri" pitchFamily="34" charset="0"/>
                <a:ea typeface="Times New Roman" pitchFamily="18" charset="0"/>
                <a:cs typeface="Times New Roman" pitchFamily="18" charset="0"/>
              </a:rPr>
              <a:t>Functional Organization</a:t>
            </a:r>
            <a:endParaRPr lang="en-US" sz="2800" dirty="0" smtClean="0">
              <a:latin typeface="Arial" pitchFamily="34" charset="0"/>
              <a:cs typeface="Arial" pitchFamily="34" charset="0"/>
            </a:endParaRPr>
          </a:p>
          <a:p>
            <a:pPr marL="342900" lvl="0" indent="-342900" defTabSz="914400" eaLnBrk="0" fontAlgn="base" hangingPunct="0">
              <a:spcBef>
                <a:spcPct val="0"/>
              </a:spcBef>
              <a:spcAft>
                <a:spcPct val="0"/>
              </a:spcAft>
              <a:buFont typeface="+mj-lt"/>
              <a:buAutoNum type="arabicPeriod"/>
            </a:pPr>
            <a:r>
              <a:rPr lang="en-US" sz="2800" dirty="0" smtClean="0">
                <a:latin typeface="Calibri" pitchFamily="34" charset="0"/>
                <a:ea typeface="Times New Roman" pitchFamily="18" charset="0"/>
                <a:cs typeface="Times New Roman" pitchFamily="18" charset="0"/>
              </a:rPr>
              <a:t>Pure Project Organization</a:t>
            </a:r>
            <a:endParaRPr lang="en-US" sz="2800" dirty="0" smtClean="0">
              <a:latin typeface="Arial" pitchFamily="34" charset="0"/>
              <a:cs typeface="Arial" pitchFamily="34" charset="0"/>
            </a:endParaRPr>
          </a:p>
          <a:p>
            <a:pPr marL="342900" lvl="0" indent="-342900" defTabSz="914400" eaLnBrk="0" fontAlgn="base" hangingPunct="0">
              <a:spcBef>
                <a:spcPct val="0"/>
              </a:spcBef>
              <a:spcAft>
                <a:spcPct val="0"/>
              </a:spcAft>
              <a:buFont typeface="+mj-lt"/>
              <a:buAutoNum type="arabicPeriod"/>
            </a:pPr>
            <a:r>
              <a:rPr lang="en-US" sz="2800" dirty="0" smtClean="0">
                <a:latin typeface="Calibri" pitchFamily="34" charset="0"/>
                <a:ea typeface="Times New Roman" pitchFamily="18" charset="0"/>
                <a:cs typeface="Times New Roman" pitchFamily="18" charset="0"/>
              </a:rPr>
              <a:t>Matrix Organization</a:t>
            </a:r>
            <a:endParaRPr lang="en-US" sz="2800" dirty="0" smtClean="0">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943" y="195943"/>
            <a:ext cx="8948057" cy="2985433"/>
          </a:xfrm>
          <a:prstGeom prst="rect">
            <a:avLst/>
          </a:prstGeom>
        </p:spPr>
        <p:txBody>
          <a:bodyPr wrap="square">
            <a:spAutoFit/>
          </a:bodyPr>
          <a:lstStyle/>
          <a:p>
            <a:pPr lvl="0" defTabSz="914400" fontAlgn="base">
              <a:spcBef>
                <a:spcPct val="0"/>
              </a:spcBef>
              <a:spcAft>
                <a:spcPct val="0"/>
              </a:spcAft>
            </a:pPr>
            <a:r>
              <a:rPr lang="en-US" sz="3200" dirty="0" smtClean="0">
                <a:solidFill>
                  <a:srgbClr val="FF0000"/>
                </a:solidFill>
                <a:latin typeface="Calibri" pitchFamily="34" charset="0"/>
                <a:ea typeface="Times New Roman" pitchFamily="18" charset="0"/>
                <a:cs typeface="Times New Roman" pitchFamily="18" charset="0"/>
              </a:rPr>
              <a:t>1 Functional Organization</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000" dirty="0" smtClean="0">
                <a:latin typeface="Calibri" pitchFamily="34" charset="0"/>
                <a:ea typeface="Times New Roman" pitchFamily="18" charset="0"/>
                <a:cs typeface="Times New Roman" pitchFamily="18" charset="0"/>
              </a:rPr>
              <a:t>Organization structure is broken into different functional units.</a:t>
            </a:r>
            <a:endParaRPr lang="en-US" sz="20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000" dirty="0" smtClean="0">
                <a:latin typeface="Calibri" pitchFamily="34" charset="0"/>
                <a:ea typeface="Times New Roman" pitchFamily="18" charset="0"/>
                <a:cs typeface="Times New Roman" pitchFamily="18" charset="0"/>
              </a:rPr>
              <a:t>The project tasks are performed through functional units.</a:t>
            </a:r>
            <a:endParaRPr lang="en-US" sz="20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000" dirty="0" smtClean="0">
                <a:latin typeface="Calibri" pitchFamily="34" charset="0"/>
                <a:ea typeface="Times New Roman" pitchFamily="18" charset="0"/>
                <a:cs typeface="Times New Roman" pitchFamily="18" charset="0"/>
              </a:rPr>
              <a:t>A project tends to be assigned to the functional unit that has most interest in ensuring its success or that can be most helpful in implementing it.</a:t>
            </a:r>
            <a:endParaRPr lang="en-US" sz="20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000" dirty="0" smtClean="0">
                <a:latin typeface="Calibri" pitchFamily="34" charset="0"/>
                <a:ea typeface="Times New Roman" pitchFamily="18" charset="0"/>
                <a:cs typeface="Times New Roman" pitchFamily="18" charset="0"/>
              </a:rPr>
              <a:t>Functional elements of the parent organization- Administrative home for a project</a:t>
            </a:r>
          </a:p>
          <a:p>
            <a:pPr lvl="0" defTabSz="914400" eaLnBrk="0" fontAlgn="base" hangingPunct="0">
              <a:spcBef>
                <a:spcPct val="0"/>
              </a:spcBef>
              <a:spcAft>
                <a:spcPct val="0"/>
              </a:spcAft>
            </a:pPr>
            <a:endParaRPr lang="en-US" sz="2800" dirty="0" smtClean="0">
              <a:latin typeface="Calibri" pitchFamily="34" charset="0"/>
              <a:cs typeface="Times New Roman" pitchFamily="18" charset="0"/>
            </a:endParaRPr>
          </a:p>
          <a:p>
            <a:pPr lvl="0" defTabSz="914400" eaLnBrk="0" fontAlgn="base" hangingPunct="0">
              <a:spcBef>
                <a:spcPct val="0"/>
              </a:spcBef>
              <a:spcAft>
                <a:spcPct val="0"/>
              </a:spcAft>
            </a:pPr>
            <a:endParaRPr lang="en-US" sz="2800" dirty="0" smtClean="0">
              <a:latin typeface="Arial" pitchFamily="34" charset="0"/>
              <a:cs typeface="Arial" pitchFamily="34" charset="0"/>
            </a:endParaRPr>
          </a:p>
        </p:txBody>
      </p:sp>
      <p:pic>
        <p:nvPicPr>
          <p:cNvPr id="4" name="Picture 3"/>
          <p:cNvPicPr/>
          <p:nvPr/>
        </p:nvPicPr>
        <p:blipFill>
          <a:blip r:embed="rId2"/>
          <a:srcRect/>
          <a:stretch>
            <a:fillRect/>
          </a:stretch>
        </p:blipFill>
        <p:spPr bwMode="auto">
          <a:xfrm>
            <a:off x="339633" y="2651760"/>
            <a:ext cx="9183189" cy="403642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0446" y="248195"/>
            <a:ext cx="9823268" cy="6494085"/>
          </a:xfrm>
          <a:prstGeom prst="rect">
            <a:avLst/>
          </a:prstGeom>
        </p:spPr>
        <p:txBody>
          <a:bodyPr wrap="square">
            <a:spAutoFit/>
          </a:bodyPr>
          <a:lstStyle/>
          <a:p>
            <a:pPr lvl="0" defTabSz="914400" fontAlgn="base">
              <a:spcBef>
                <a:spcPct val="0"/>
              </a:spcBef>
              <a:spcAft>
                <a:spcPct val="0"/>
              </a:spcAft>
            </a:pPr>
            <a:r>
              <a:rPr lang="en-US" sz="3200" b="1" dirty="0" smtClean="0">
                <a:solidFill>
                  <a:srgbClr val="FF0000"/>
                </a:solidFill>
                <a:latin typeface="Calibri" pitchFamily="34" charset="0"/>
                <a:ea typeface="Times New Roman" pitchFamily="18" charset="0"/>
                <a:cs typeface="Times New Roman" pitchFamily="18" charset="0"/>
              </a:rPr>
              <a:t>Advantages:</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There is maximum Flexibility in the use of staffs.</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Individual experts can be utilized by many projects</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Specialists in the division can be grouped to share knowledge and experience--Synergistic solutions to technical problems</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Serves as a base of technological, procedural, administrative and overall policy continuity.</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Functional division contains the normal path of advancement for individuals whose Expertise is in the functional area.</a:t>
            </a:r>
            <a:endParaRPr lang="en-US" sz="2200" dirty="0" smtClean="0">
              <a:latin typeface="Arial" pitchFamily="34" charset="0"/>
              <a:cs typeface="Arial" pitchFamily="34" charset="0"/>
            </a:endParaRPr>
          </a:p>
          <a:p>
            <a:pPr lvl="0" defTabSz="914400" eaLnBrk="0" fontAlgn="base" hangingPunct="0">
              <a:spcBef>
                <a:spcPct val="0"/>
              </a:spcBef>
              <a:spcAft>
                <a:spcPct val="0"/>
              </a:spcAft>
            </a:pPr>
            <a:r>
              <a:rPr lang="en-US" sz="2200" dirty="0" smtClean="0">
                <a:latin typeface="Calibri" pitchFamily="34" charset="0"/>
                <a:ea typeface="Times New Roman" pitchFamily="18" charset="0"/>
                <a:cs typeface="Times New Roman" pitchFamily="18" charset="0"/>
              </a:rPr>
              <a:t> </a:t>
            </a:r>
            <a:endParaRPr lang="en-US" sz="2200" dirty="0" smtClean="0">
              <a:latin typeface="Arial" pitchFamily="34" charset="0"/>
              <a:cs typeface="Arial" pitchFamily="34" charset="0"/>
            </a:endParaRPr>
          </a:p>
          <a:p>
            <a:pPr lvl="0" defTabSz="914400" eaLnBrk="0" fontAlgn="base" hangingPunct="0">
              <a:spcBef>
                <a:spcPct val="0"/>
              </a:spcBef>
              <a:spcAft>
                <a:spcPct val="0"/>
              </a:spcAft>
            </a:pPr>
            <a:r>
              <a:rPr lang="en-US" sz="3200" b="1" dirty="0" smtClean="0">
                <a:solidFill>
                  <a:srgbClr val="FF0000"/>
                </a:solidFill>
                <a:latin typeface="Calibri" pitchFamily="34" charset="0"/>
                <a:ea typeface="Times New Roman" pitchFamily="18" charset="0"/>
                <a:cs typeface="Times New Roman" pitchFamily="18" charset="0"/>
              </a:rPr>
              <a:t>Disadvantages:</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Lack of Client/Project focus. Focus on unique area of interest.</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Decision delay</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No individual is given full responsibility- lack of co-ordination</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Tendency to sub optimize the project</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Weak motivation for people</a:t>
            </a:r>
            <a:endParaRPr lang="en-US" sz="22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200" dirty="0" smtClean="0">
                <a:latin typeface="Calibri" pitchFamily="34" charset="0"/>
                <a:ea typeface="Times New Roman" pitchFamily="18" charset="0"/>
                <a:cs typeface="Times New Roman" pitchFamily="18" charset="0"/>
              </a:rPr>
              <a:t>Does not facilitate a holistic approach to the project (e.g. Jet air craft/ emergency room in a hospital cannot be well designed unless designed as a totality.)</a:t>
            </a:r>
            <a:endParaRPr lang="en-US" sz="2200" dirty="0" smtClean="0">
              <a:latin typeface="Arial" pitchFamily="34" charset="0"/>
              <a:cs typeface="Arial"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48194"/>
            <a:ext cx="8596668" cy="509452"/>
          </a:xfrm>
        </p:spPr>
        <p:txBody>
          <a:bodyPr>
            <a:normAutofit fontScale="90000"/>
          </a:bodyPr>
          <a:lstStyle/>
          <a:p>
            <a:endParaRPr lang="en-US" dirty="0"/>
          </a:p>
        </p:txBody>
      </p:sp>
      <p:pic>
        <p:nvPicPr>
          <p:cNvPr id="4" name="Content Placeholder 3"/>
          <p:cNvPicPr>
            <a:picLocks noGrp="1"/>
          </p:cNvPicPr>
          <p:nvPr>
            <p:ph idx="1"/>
          </p:nvPr>
        </p:nvPicPr>
        <p:blipFill>
          <a:blip r:embed="rId2"/>
          <a:srcRect l="17083" t="37550" r="40932" b="22241"/>
          <a:stretch>
            <a:fillRect/>
          </a:stretch>
        </p:blipFill>
        <p:spPr bwMode="auto">
          <a:xfrm>
            <a:off x="744583" y="809898"/>
            <a:ext cx="8908868" cy="579991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5943" y="391886"/>
            <a:ext cx="8948057" cy="2616101"/>
          </a:xfrm>
          <a:prstGeom prst="rect">
            <a:avLst/>
          </a:prstGeom>
        </p:spPr>
        <p:txBody>
          <a:bodyPr wrap="square">
            <a:spAutoFit/>
          </a:bodyPr>
          <a:lstStyle/>
          <a:p>
            <a:pPr lvl="0" defTabSz="914400" fontAlgn="base">
              <a:spcBef>
                <a:spcPct val="0"/>
              </a:spcBef>
              <a:spcAft>
                <a:spcPct val="0"/>
              </a:spcAft>
            </a:pPr>
            <a:r>
              <a:rPr lang="en-US" sz="3200" b="1" dirty="0" smtClean="0">
                <a:solidFill>
                  <a:srgbClr val="FF0000"/>
                </a:solidFill>
                <a:latin typeface="Calibri" pitchFamily="34" charset="0"/>
                <a:ea typeface="Times New Roman" pitchFamily="18" charset="0"/>
                <a:cs typeface="Times New Roman" pitchFamily="18" charset="0"/>
              </a:rPr>
              <a:t>2 Pure Project Organization</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pPr>
            <a:r>
              <a:rPr lang="en-US" sz="3200" dirty="0" smtClean="0">
                <a:solidFill>
                  <a:srgbClr val="FF0000"/>
                </a:solidFill>
                <a:latin typeface="Calibri" pitchFamily="34" charset="0"/>
                <a:ea typeface="Times New Roman" pitchFamily="18" charset="0"/>
                <a:cs typeface="Times New Roman" pitchFamily="18" charset="0"/>
              </a:rPr>
              <a:t> </a:t>
            </a:r>
            <a:r>
              <a:rPr lang="en-US" dirty="0" smtClean="0">
                <a:latin typeface="Calibri" pitchFamily="34" charset="0"/>
                <a:ea typeface="Times New Roman" pitchFamily="18" charset="0"/>
                <a:cs typeface="Times New Roman" pitchFamily="18" charset="0"/>
              </a:rPr>
              <a:t>O The project is separated from the rest of the parent system.</a:t>
            </a:r>
            <a:endParaRPr lang="en-US" sz="1600" dirty="0" smtClean="0">
              <a:latin typeface="Arial" pitchFamily="34" charset="0"/>
              <a:cs typeface="Arial" pitchFamily="34" charset="0"/>
            </a:endParaRPr>
          </a:p>
          <a:p>
            <a:pPr lvl="0" defTabSz="914400" eaLnBrk="0" fontAlgn="base" hangingPunct="0">
              <a:spcBef>
                <a:spcPct val="0"/>
              </a:spcBef>
              <a:spcAft>
                <a:spcPct val="0"/>
              </a:spcAft>
            </a:pPr>
            <a:r>
              <a:rPr lang="en-US" dirty="0" smtClean="0">
                <a:latin typeface="Calibri" pitchFamily="34" charset="0"/>
                <a:ea typeface="Times New Roman" pitchFamily="18" charset="0"/>
                <a:cs typeface="Times New Roman" pitchFamily="18" charset="0"/>
              </a:rPr>
              <a:t>O A self- contained unit with its own technical staff/ administration.</a:t>
            </a:r>
            <a:endParaRPr lang="en-US" sz="1600" dirty="0" smtClean="0">
              <a:latin typeface="Arial" pitchFamily="34" charset="0"/>
              <a:cs typeface="Arial" pitchFamily="34" charset="0"/>
            </a:endParaRPr>
          </a:p>
          <a:p>
            <a:pPr lvl="0" defTabSz="914400" eaLnBrk="0" fontAlgn="base" hangingPunct="0">
              <a:spcBef>
                <a:spcPct val="0"/>
              </a:spcBef>
              <a:spcAft>
                <a:spcPct val="0"/>
              </a:spcAft>
            </a:pPr>
            <a:r>
              <a:rPr lang="en-US" dirty="0" smtClean="0">
                <a:latin typeface="Calibri" pitchFamily="34" charset="0"/>
                <a:ea typeface="Times New Roman" pitchFamily="18" charset="0"/>
                <a:cs typeface="Times New Roman" pitchFamily="18" charset="0"/>
              </a:rPr>
              <a:t>O The project manager has his own line organization with project authority and responsibility.</a:t>
            </a:r>
            <a:endParaRPr lang="en-US" sz="1600" dirty="0" smtClean="0">
              <a:latin typeface="Arial" pitchFamily="34" charset="0"/>
              <a:cs typeface="Arial" pitchFamily="34" charset="0"/>
            </a:endParaRPr>
          </a:p>
          <a:p>
            <a:pPr lvl="0" defTabSz="914400" eaLnBrk="0" fontAlgn="base" hangingPunct="0">
              <a:spcBef>
                <a:spcPct val="0"/>
              </a:spcBef>
              <a:spcAft>
                <a:spcPct val="0"/>
              </a:spcAft>
            </a:pPr>
            <a:r>
              <a:rPr lang="en-US" dirty="0" smtClean="0">
                <a:latin typeface="Calibri" pitchFamily="34" charset="0"/>
                <a:ea typeface="Times New Roman" pitchFamily="18" charset="0"/>
                <a:cs typeface="Times New Roman" pitchFamily="18" charset="0"/>
              </a:rPr>
              <a:t>O The project has its own resources and management</a:t>
            </a:r>
          </a:p>
          <a:p>
            <a:pPr lvl="0" defTabSz="914400" eaLnBrk="0" fontAlgn="base" hangingPunct="0">
              <a:spcBef>
                <a:spcPct val="0"/>
              </a:spcBef>
              <a:spcAft>
                <a:spcPct val="0"/>
              </a:spcAft>
            </a:pPr>
            <a:endParaRPr lang="en-US" dirty="0" smtClean="0">
              <a:latin typeface="Calibri" pitchFamily="34" charset="0"/>
              <a:ea typeface="Times New Roman" pitchFamily="18" charset="0"/>
              <a:cs typeface="Times New Roman" pitchFamily="18" charset="0"/>
            </a:endParaRPr>
          </a:p>
          <a:p>
            <a:pPr lvl="0" defTabSz="914400" eaLnBrk="0" fontAlgn="base" hangingPunct="0">
              <a:spcBef>
                <a:spcPct val="0"/>
              </a:spcBef>
              <a:spcAft>
                <a:spcPct val="0"/>
              </a:spcAft>
            </a:pPr>
            <a:endParaRPr lang="en-US" sz="2800" dirty="0" smtClean="0">
              <a:latin typeface="Arial" pitchFamily="34" charset="0"/>
              <a:cs typeface="Arial" pitchFamily="34" charset="0"/>
            </a:endParaRPr>
          </a:p>
        </p:txBody>
      </p:sp>
      <p:pic>
        <p:nvPicPr>
          <p:cNvPr id="4" name="Picture 3"/>
          <p:cNvPicPr/>
          <p:nvPr/>
        </p:nvPicPr>
        <p:blipFill>
          <a:blip r:embed="rId2"/>
          <a:srcRect/>
          <a:stretch>
            <a:fillRect/>
          </a:stretch>
        </p:blipFill>
        <p:spPr bwMode="auto">
          <a:xfrm>
            <a:off x="235131" y="2312126"/>
            <a:ext cx="9562012" cy="424542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9634" y="156755"/>
            <a:ext cx="9248503" cy="6701246"/>
          </a:xfrm>
          <a:prstGeom prst="rect">
            <a:avLst/>
          </a:prstGeom>
        </p:spPr>
        <p:txBody>
          <a:bodyPr wrap="square">
            <a:spAutoFit/>
          </a:bodyPr>
          <a:lstStyle/>
          <a:p>
            <a:pPr lvl="0" defTabSz="914400" fontAlgn="base">
              <a:spcBef>
                <a:spcPct val="0"/>
              </a:spcBef>
              <a:spcAft>
                <a:spcPct val="0"/>
              </a:spcAft>
            </a:pPr>
            <a:r>
              <a:rPr lang="en-US" sz="2800" b="1" dirty="0" smtClean="0">
                <a:solidFill>
                  <a:srgbClr val="FF0000"/>
                </a:solidFill>
                <a:latin typeface="Calibri" pitchFamily="34" charset="0"/>
                <a:ea typeface="Times New Roman" pitchFamily="18" charset="0"/>
                <a:cs typeface="Times New Roman" pitchFamily="18" charset="0"/>
              </a:rPr>
              <a:t>Advantages:</a:t>
            </a:r>
            <a:endParaRPr lang="en-US" sz="28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The PM has full line authority over the project</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Project work force directly responsible to the PM</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Line of communication- shortened.</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Focus on project objective</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High motivation</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Unity of command Exists</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Flexible labor force</a:t>
            </a:r>
            <a:endParaRPr lang="en-US" sz="2800" dirty="0" smtClean="0">
              <a:latin typeface="Arial" pitchFamily="34" charset="0"/>
              <a:cs typeface="Arial" pitchFamily="34" charset="0"/>
            </a:endParaRPr>
          </a:p>
          <a:p>
            <a:pPr lvl="0" defTabSz="914400" eaLnBrk="0" fontAlgn="base" hangingPunct="0">
              <a:spcBef>
                <a:spcPct val="0"/>
              </a:spcBef>
              <a:spcAft>
                <a:spcPct val="0"/>
              </a:spcAft>
            </a:pPr>
            <a:r>
              <a:rPr lang="en-US" sz="2800" dirty="0" smtClean="0">
                <a:latin typeface="Calibri" pitchFamily="34" charset="0"/>
                <a:ea typeface="Times New Roman" pitchFamily="18" charset="0"/>
                <a:cs typeface="Times New Roman" pitchFamily="18" charset="0"/>
              </a:rPr>
              <a:t>  </a:t>
            </a:r>
            <a:endParaRPr lang="en-US" sz="2800" dirty="0" smtClean="0">
              <a:latin typeface="Arial" pitchFamily="34" charset="0"/>
              <a:cs typeface="Arial" pitchFamily="34" charset="0"/>
            </a:endParaRPr>
          </a:p>
          <a:p>
            <a:pPr lvl="0" defTabSz="914400" eaLnBrk="0" fontAlgn="base" hangingPunct="0">
              <a:spcBef>
                <a:spcPct val="0"/>
              </a:spcBef>
              <a:spcAft>
                <a:spcPct val="0"/>
              </a:spcAft>
            </a:pPr>
            <a:r>
              <a:rPr lang="en-US" sz="2800" b="1" dirty="0" smtClean="0">
                <a:solidFill>
                  <a:srgbClr val="FF0000"/>
                </a:solidFill>
                <a:latin typeface="Calibri" pitchFamily="34" charset="0"/>
                <a:ea typeface="Times New Roman" pitchFamily="18" charset="0"/>
                <a:cs typeface="Times New Roman" pitchFamily="18" charset="0"/>
              </a:rPr>
              <a:t>Disadvantages:</a:t>
            </a:r>
            <a:endParaRPr lang="en-US" sz="28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Duplications of efforts/Inefficient use of resources</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Lack of job security</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Stock piling of equipments / Technical expertise</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Projectiles (A disease-that creates animosities between parent organization. staff and project staff)</a:t>
            </a:r>
            <a:endParaRPr lang="en-US" sz="2800" dirty="0" smtClean="0">
              <a:latin typeface="Arial" pitchFamily="34" charset="0"/>
              <a:cs typeface="Arial"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2880" y="313510"/>
            <a:ext cx="8961120" cy="1477328"/>
          </a:xfrm>
          <a:prstGeom prst="rect">
            <a:avLst/>
          </a:prstGeom>
        </p:spPr>
        <p:txBody>
          <a:bodyPr wrap="square">
            <a:spAutoFit/>
          </a:bodyPr>
          <a:lstStyle/>
          <a:p>
            <a:pPr lvl="0" defTabSz="914400" fontAlgn="base">
              <a:spcBef>
                <a:spcPct val="0"/>
              </a:spcBef>
              <a:spcAft>
                <a:spcPct val="0"/>
              </a:spcAft>
            </a:pPr>
            <a:r>
              <a:rPr lang="en-US" b="1" dirty="0" smtClean="0">
                <a:latin typeface="Calibri" pitchFamily="34" charset="0"/>
                <a:ea typeface="Times New Roman" pitchFamily="18" charset="0"/>
                <a:cs typeface="Times New Roman" pitchFamily="18" charset="0"/>
              </a:rPr>
              <a:t>3. Matrix Organization</a:t>
            </a:r>
            <a:endParaRPr lang="en-US" sz="16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dirty="0" smtClean="0">
                <a:latin typeface="Calibri" pitchFamily="34" charset="0"/>
                <a:ea typeface="Times New Roman" pitchFamily="18" charset="0"/>
                <a:cs typeface="Times New Roman" pitchFamily="18" charset="0"/>
              </a:rPr>
              <a:t>A combination of pure project organization and functional Organization</a:t>
            </a:r>
            <a:endParaRPr lang="en-US" sz="16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dirty="0" smtClean="0">
                <a:latin typeface="Calibri" pitchFamily="34" charset="0"/>
                <a:ea typeface="Times New Roman" pitchFamily="18" charset="0"/>
                <a:cs typeface="Times New Roman" pitchFamily="18" charset="0"/>
              </a:rPr>
              <a:t>It is a pure project organization overlaid on the functional divisions of the parent firm.</a:t>
            </a:r>
            <a:endParaRPr lang="en-US" sz="16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dirty="0" smtClean="0">
                <a:latin typeface="Calibri" pitchFamily="34" charset="0"/>
                <a:ea typeface="Times New Roman" pitchFamily="18" charset="0"/>
                <a:cs typeface="Times New Roman" pitchFamily="18" charset="0"/>
              </a:rPr>
              <a:t>Project team is assigned from the functional departments.</a:t>
            </a:r>
            <a:endParaRPr lang="en-US" sz="16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dirty="0" smtClean="0">
                <a:latin typeface="Calibri" pitchFamily="34" charset="0"/>
                <a:ea typeface="Times New Roman" pitchFamily="18" charset="0"/>
                <a:cs typeface="Times New Roman" pitchFamily="18" charset="0"/>
              </a:rPr>
              <a:t>The PM has overall responsibility</a:t>
            </a:r>
            <a:endParaRPr lang="en-US" sz="2800" dirty="0" smtClean="0">
              <a:latin typeface="Arial" pitchFamily="34" charset="0"/>
              <a:cs typeface="Arial" pitchFamily="34" charset="0"/>
            </a:endParaRPr>
          </a:p>
        </p:txBody>
      </p:sp>
      <p:pic>
        <p:nvPicPr>
          <p:cNvPr id="4" name="Picture 3"/>
          <p:cNvPicPr/>
          <p:nvPr/>
        </p:nvPicPr>
        <p:blipFill>
          <a:blip r:embed="rId2"/>
          <a:srcRect/>
          <a:stretch>
            <a:fillRect/>
          </a:stretch>
        </p:blipFill>
        <p:spPr bwMode="auto">
          <a:xfrm>
            <a:off x="561704" y="1985554"/>
            <a:ext cx="9313816" cy="448056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2697" y="169817"/>
            <a:ext cx="9849394" cy="6688183"/>
          </a:xfrm>
          <a:prstGeom prst="rect">
            <a:avLst/>
          </a:prstGeom>
        </p:spPr>
        <p:txBody>
          <a:bodyPr wrap="square">
            <a:spAutoFit/>
          </a:bodyPr>
          <a:lstStyle/>
          <a:p>
            <a:pPr lvl="0" defTabSz="914400" fontAlgn="base">
              <a:spcBef>
                <a:spcPct val="0"/>
              </a:spcBef>
              <a:spcAft>
                <a:spcPct val="0"/>
              </a:spcAft>
            </a:pPr>
            <a:r>
              <a:rPr lang="en-US" sz="3200" b="1" dirty="0" smtClean="0">
                <a:solidFill>
                  <a:srgbClr val="FF0000"/>
                </a:solidFill>
                <a:latin typeface="Calibri" pitchFamily="34" charset="0"/>
                <a:ea typeface="Times New Roman" pitchFamily="18" charset="0"/>
                <a:cs typeface="Times New Roman" pitchFamily="18" charset="0"/>
              </a:rPr>
              <a:t>Advantages:</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The project is the point of emphasis/ special focus</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Availability of entire reservoir of technical talents in the FD</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Team identity</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Less anxiety about job</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Rapid response to client needs</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Consistency of policies/ practices/procedures of parent firm</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Holistic approach/Balance of resources</a:t>
            </a:r>
            <a:endParaRPr lang="en-US" sz="2800" dirty="0" smtClean="0">
              <a:latin typeface="Arial" pitchFamily="34" charset="0"/>
              <a:cs typeface="Arial" pitchFamily="34" charset="0"/>
            </a:endParaRPr>
          </a:p>
          <a:p>
            <a:pPr lvl="0" defTabSz="914400" eaLnBrk="0" fontAlgn="base" hangingPunct="0">
              <a:spcBef>
                <a:spcPct val="0"/>
              </a:spcBef>
              <a:spcAft>
                <a:spcPct val="0"/>
              </a:spcAft>
            </a:pPr>
            <a:r>
              <a:rPr lang="en-US" sz="3200" b="1" dirty="0" smtClean="0">
                <a:solidFill>
                  <a:srgbClr val="FF0000"/>
                </a:solidFill>
                <a:latin typeface="Calibri" pitchFamily="34" charset="0"/>
                <a:ea typeface="Times New Roman" pitchFamily="18" charset="0"/>
                <a:cs typeface="Times New Roman" pitchFamily="18" charset="0"/>
              </a:rPr>
              <a:t>Disadvantages:</a:t>
            </a:r>
            <a:endParaRPr lang="en-US" sz="3200" dirty="0" smtClean="0">
              <a:solidFill>
                <a:srgbClr val="FF0000"/>
              </a:solidFill>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Power and Authority is balanced. Doubt exists who is in charge</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Division of authority and responsibility is complex</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Movement of resources from project to project- may foster political infighting among the several PMs.</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Projectile is still a serious disease.</a:t>
            </a:r>
            <a:endParaRPr lang="en-US" sz="2800" dirty="0" smtClean="0">
              <a:latin typeface="Arial" pitchFamily="34" charset="0"/>
              <a:cs typeface="Arial" pitchFamily="34" charset="0"/>
            </a:endParaRPr>
          </a:p>
          <a:p>
            <a:pPr lvl="0" defTabSz="914400" eaLnBrk="0" fontAlgn="base" hangingPunct="0">
              <a:spcBef>
                <a:spcPct val="0"/>
              </a:spcBef>
              <a:spcAft>
                <a:spcPct val="0"/>
              </a:spcAft>
              <a:buFont typeface="Wingdings" pitchFamily="2" charset="2"/>
              <a:buChar char="v"/>
            </a:pPr>
            <a:r>
              <a:rPr lang="en-US" sz="2800" dirty="0" smtClean="0">
                <a:latin typeface="Calibri" pitchFamily="34" charset="0"/>
                <a:ea typeface="Times New Roman" pitchFamily="18" charset="0"/>
                <a:cs typeface="Times New Roman" pitchFamily="18" charset="0"/>
              </a:rPr>
              <a:t>Violates the management principle of unity of command.</a:t>
            </a:r>
            <a:endParaRPr lang="en-US" sz="2800" dirty="0" smtClean="0">
              <a:latin typeface="Arial" pitchFamily="34" charset="0"/>
              <a:cs typeface="Arial"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77334" y="300446"/>
            <a:ext cx="8596668" cy="1227908"/>
          </a:xfrm>
        </p:spPr>
        <p:txBody>
          <a:bodyPr/>
          <a:lstStyle/>
          <a:p>
            <a:pPr eaLnBrk="1" hangingPunct="1"/>
            <a:r>
              <a:rPr lang="en-GB" dirty="0" smtClean="0">
                <a:solidFill>
                  <a:srgbClr val="FF0000"/>
                </a:solidFill>
              </a:rPr>
              <a:t>Tool &amp; Technique </a:t>
            </a:r>
            <a:br>
              <a:rPr lang="en-GB" dirty="0" smtClean="0">
                <a:solidFill>
                  <a:srgbClr val="FF0000"/>
                </a:solidFill>
              </a:rPr>
            </a:br>
            <a:r>
              <a:rPr lang="en-GB" dirty="0" smtClean="0">
                <a:solidFill>
                  <a:srgbClr val="FF0000"/>
                </a:solidFill>
              </a:rPr>
              <a:t>Network Diagrams</a:t>
            </a:r>
          </a:p>
        </p:txBody>
      </p:sp>
      <p:sp>
        <p:nvSpPr>
          <p:cNvPr id="78851" name="Rectangle 3"/>
          <p:cNvSpPr>
            <a:spLocks noGrp="1" noChangeArrowheads="1"/>
          </p:cNvSpPr>
          <p:nvPr>
            <p:ph type="body" idx="1"/>
          </p:nvPr>
        </p:nvSpPr>
        <p:spPr>
          <a:xfrm>
            <a:off x="914400" y="1528354"/>
            <a:ext cx="10363200" cy="4424771"/>
          </a:xfrm>
        </p:spPr>
        <p:txBody>
          <a:bodyPr>
            <a:normAutofit fontScale="85000" lnSpcReduction="10000"/>
          </a:bodyPr>
          <a:lstStyle/>
          <a:p>
            <a:pPr eaLnBrk="1" hangingPunct="1">
              <a:lnSpc>
                <a:spcPct val="90000"/>
              </a:lnSpc>
            </a:pPr>
            <a:r>
              <a:rPr lang="en-GB" sz="3200" dirty="0" smtClean="0"/>
              <a:t>A flow-chart that illustrates;</a:t>
            </a:r>
          </a:p>
          <a:p>
            <a:pPr lvl="1" eaLnBrk="1" hangingPunct="1">
              <a:lnSpc>
                <a:spcPct val="90000"/>
              </a:lnSpc>
            </a:pPr>
            <a:r>
              <a:rPr lang="en-GB" sz="3200" dirty="0" smtClean="0"/>
              <a:t>The order in which tasks will be performed</a:t>
            </a:r>
          </a:p>
          <a:p>
            <a:pPr lvl="1" eaLnBrk="1" hangingPunct="1">
              <a:lnSpc>
                <a:spcPct val="90000"/>
              </a:lnSpc>
            </a:pPr>
            <a:r>
              <a:rPr lang="en-GB" sz="3200" dirty="0" smtClean="0"/>
              <a:t>Dependencies between tasks</a:t>
            </a:r>
          </a:p>
          <a:p>
            <a:pPr lvl="1" eaLnBrk="1" hangingPunct="1">
              <a:lnSpc>
                <a:spcPct val="90000"/>
              </a:lnSpc>
              <a:buNone/>
            </a:pPr>
            <a:endParaRPr lang="en-GB" sz="3200" dirty="0" smtClean="0"/>
          </a:p>
          <a:p>
            <a:pPr eaLnBrk="1" hangingPunct="1">
              <a:lnSpc>
                <a:spcPct val="90000"/>
              </a:lnSpc>
            </a:pPr>
            <a:r>
              <a:rPr lang="en-GB" sz="3200" dirty="0" smtClean="0"/>
              <a:t>Comprise three elements</a:t>
            </a:r>
          </a:p>
          <a:p>
            <a:pPr lvl="1" eaLnBrk="1" hangingPunct="1">
              <a:lnSpc>
                <a:spcPct val="90000"/>
              </a:lnSpc>
            </a:pPr>
            <a:r>
              <a:rPr lang="en-GB" sz="3200" b="1" dirty="0" smtClean="0"/>
              <a:t>Event</a:t>
            </a:r>
            <a:r>
              <a:rPr lang="en-GB" sz="3200" dirty="0" smtClean="0"/>
              <a:t> - sometimes called a </a:t>
            </a:r>
            <a:r>
              <a:rPr lang="en-GB" sz="3200" i="1" dirty="0" smtClean="0"/>
              <a:t>milestone</a:t>
            </a:r>
            <a:r>
              <a:rPr lang="en-GB" sz="3200" dirty="0" smtClean="0"/>
              <a:t> e.g. “design begins”, “draft report approved” </a:t>
            </a:r>
          </a:p>
          <a:p>
            <a:pPr lvl="1" eaLnBrk="1" hangingPunct="1">
              <a:lnSpc>
                <a:spcPct val="90000"/>
              </a:lnSpc>
            </a:pPr>
            <a:r>
              <a:rPr lang="en-GB" sz="3200" b="1" dirty="0" smtClean="0"/>
              <a:t>Activity</a:t>
            </a:r>
            <a:r>
              <a:rPr lang="en-GB" sz="3200" dirty="0" smtClean="0"/>
              <a:t> - work required to move from one event to another</a:t>
            </a:r>
          </a:p>
          <a:p>
            <a:pPr lvl="1" eaLnBrk="1" hangingPunct="1">
              <a:lnSpc>
                <a:spcPct val="90000"/>
              </a:lnSpc>
            </a:pPr>
            <a:r>
              <a:rPr lang="en-GB" sz="3200" b="1" dirty="0" smtClean="0"/>
              <a:t>Span time</a:t>
            </a:r>
            <a:r>
              <a:rPr lang="en-GB" sz="3200" dirty="0" smtClean="0"/>
              <a:t> - the actual calendar time required to complete an activity</a:t>
            </a:r>
          </a:p>
          <a:p>
            <a:pPr lvl="1" eaLnBrk="1" hangingPunct="1">
              <a:lnSpc>
                <a:spcPct val="90000"/>
              </a:lnSpc>
            </a:pPr>
            <a:endParaRPr lang="en-GB" sz="2400" dirty="0" smtClean="0"/>
          </a:p>
          <a:p>
            <a:pPr eaLnBrk="1" hangingPunct="1">
              <a:lnSpc>
                <a:spcPct val="90000"/>
              </a:lnSpc>
            </a:pPr>
            <a:endParaRPr lang="en-GB" sz="28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Effect transition="in" filter="dissolve">
                                      <p:cBhvr>
                                        <p:cTn id="7" dur="500"/>
                                        <p:tgtEl>
                                          <p:spTgt spid="7885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8851">
                                            <p:txEl>
                                              <p:pRg st="1" end="1"/>
                                            </p:txEl>
                                          </p:spTgt>
                                        </p:tgtEl>
                                        <p:attrNameLst>
                                          <p:attrName>style.visibility</p:attrName>
                                        </p:attrNameLst>
                                      </p:cBhvr>
                                      <p:to>
                                        <p:strVal val="visible"/>
                                      </p:to>
                                    </p:set>
                                    <p:animEffect transition="in" filter="dissolve">
                                      <p:cBhvr>
                                        <p:cTn id="10" dur="500"/>
                                        <p:tgtEl>
                                          <p:spTgt spid="78851">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8851">
                                            <p:txEl>
                                              <p:pRg st="2" end="2"/>
                                            </p:txEl>
                                          </p:spTgt>
                                        </p:tgtEl>
                                        <p:attrNameLst>
                                          <p:attrName>style.visibility</p:attrName>
                                        </p:attrNameLst>
                                      </p:cBhvr>
                                      <p:to>
                                        <p:strVal val="visible"/>
                                      </p:to>
                                    </p:set>
                                    <p:animEffect transition="in" filter="dissolve">
                                      <p:cBhvr>
                                        <p:cTn id="13" dur="500"/>
                                        <p:tgtEl>
                                          <p:spTgt spid="7885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8851">
                                            <p:txEl>
                                              <p:pRg st="4" end="4"/>
                                            </p:txEl>
                                          </p:spTgt>
                                        </p:tgtEl>
                                        <p:attrNameLst>
                                          <p:attrName>style.visibility</p:attrName>
                                        </p:attrNameLst>
                                      </p:cBhvr>
                                      <p:to>
                                        <p:strVal val="visible"/>
                                      </p:to>
                                    </p:set>
                                    <p:animEffect transition="in" filter="dissolve">
                                      <p:cBhvr>
                                        <p:cTn id="18" dur="500"/>
                                        <p:tgtEl>
                                          <p:spTgt spid="78851">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8851">
                                            <p:txEl>
                                              <p:pRg st="5" end="5"/>
                                            </p:txEl>
                                          </p:spTgt>
                                        </p:tgtEl>
                                        <p:attrNameLst>
                                          <p:attrName>style.visibility</p:attrName>
                                        </p:attrNameLst>
                                      </p:cBhvr>
                                      <p:to>
                                        <p:strVal val="visible"/>
                                      </p:to>
                                    </p:set>
                                    <p:animEffect transition="in" filter="dissolve">
                                      <p:cBhvr>
                                        <p:cTn id="21" dur="500"/>
                                        <p:tgtEl>
                                          <p:spTgt spid="78851">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8851">
                                            <p:txEl>
                                              <p:pRg st="6" end="6"/>
                                            </p:txEl>
                                          </p:spTgt>
                                        </p:tgtEl>
                                        <p:attrNameLst>
                                          <p:attrName>style.visibility</p:attrName>
                                        </p:attrNameLst>
                                      </p:cBhvr>
                                      <p:to>
                                        <p:strVal val="visible"/>
                                      </p:to>
                                    </p:set>
                                    <p:animEffect transition="in" filter="dissolve">
                                      <p:cBhvr>
                                        <p:cTn id="24" dur="500"/>
                                        <p:tgtEl>
                                          <p:spTgt spid="78851">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8851">
                                            <p:txEl>
                                              <p:pRg st="7" end="7"/>
                                            </p:txEl>
                                          </p:spTgt>
                                        </p:tgtEl>
                                        <p:attrNameLst>
                                          <p:attrName>style.visibility</p:attrName>
                                        </p:attrNameLst>
                                      </p:cBhvr>
                                      <p:to>
                                        <p:strVal val="visible"/>
                                      </p:to>
                                    </p:set>
                                    <p:animEffect transition="in" filter="dissolve">
                                      <p:cBhvr>
                                        <p:cTn id="27" dur="500"/>
                                        <p:tgtEl>
                                          <p:spTgt spid="788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p"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677334" y="220717"/>
            <a:ext cx="8596668" cy="819807"/>
          </a:xfrm>
          <a:noFill/>
          <a:ln>
            <a:miter lim="800000"/>
            <a:headEnd/>
            <a:tailEnd/>
          </a:ln>
        </p:spPr>
        <p:txBody>
          <a:bodyPr vert="horz" wrap="square" lIns="91440" tIns="45720" rIns="91440" bIns="45720" numCol="1" anchor="t" anchorCtr="0" compatLnSpc="1">
            <a:prstTxWarp prst="textNoShape">
              <a:avLst/>
            </a:prstTxWarp>
          </a:bodyPr>
          <a:lstStyle/>
          <a:p>
            <a:r>
              <a:rPr lang="en-US" dirty="0" smtClean="0">
                <a:solidFill>
                  <a:srgbClr val="CC3300"/>
                </a:solidFill>
              </a:rPr>
              <a:t>Cost Benefit Analysis</a:t>
            </a:r>
          </a:p>
        </p:txBody>
      </p:sp>
      <p:sp>
        <p:nvSpPr>
          <p:cNvPr id="22531" name="Rectangle 3"/>
          <p:cNvSpPr>
            <a:spLocks noGrp="1" noChangeArrowheads="1"/>
          </p:cNvSpPr>
          <p:nvPr>
            <p:ph type="body" idx="1"/>
          </p:nvPr>
        </p:nvSpPr>
        <p:spPr bwMode="auto">
          <a:xfrm>
            <a:off x="677334" y="1150883"/>
            <a:ext cx="8596668" cy="5423338"/>
          </a:xfrm>
          <a:noFill/>
          <a:ln>
            <a:miter lim="800000"/>
            <a:headEnd/>
            <a:tailEnd/>
          </a:ln>
        </p:spPr>
        <p:txBody>
          <a:bodyPr vert="horz" wrap="square" lIns="91440" tIns="45720" rIns="91440" bIns="45720" numCol="1" anchor="t" anchorCtr="0" compatLnSpc="1">
            <a:prstTxWarp prst="textNoShape">
              <a:avLst/>
            </a:prstTxWarp>
            <a:normAutofit/>
          </a:bodyPr>
          <a:lstStyle/>
          <a:p>
            <a:pPr>
              <a:lnSpc>
                <a:spcPct val="80000"/>
              </a:lnSpc>
            </a:pPr>
            <a:r>
              <a:rPr lang="en-US" sz="2500" b="1" dirty="0" smtClean="0"/>
              <a:t>Cost-benefit analysis</a:t>
            </a:r>
            <a:r>
              <a:rPr lang="en-US" sz="2500" dirty="0" smtClean="0"/>
              <a:t> (</a:t>
            </a:r>
            <a:r>
              <a:rPr lang="en-US" sz="2500" b="1" dirty="0" smtClean="0"/>
              <a:t>CBA</a:t>
            </a:r>
            <a:r>
              <a:rPr lang="en-US" sz="2500" dirty="0" smtClean="0"/>
              <a:t>), sometimes called </a:t>
            </a:r>
            <a:r>
              <a:rPr lang="en-US" sz="2500" b="1" dirty="0" smtClean="0"/>
              <a:t>benefit-cost analysis</a:t>
            </a:r>
            <a:r>
              <a:rPr lang="en-US" sz="2500" dirty="0" smtClean="0"/>
              <a:t> (</a:t>
            </a:r>
            <a:r>
              <a:rPr lang="en-US" sz="2500" b="1" dirty="0" smtClean="0"/>
              <a:t>BCA</a:t>
            </a:r>
            <a:r>
              <a:rPr lang="en-US" sz="2500" dirty="0" smtClean="0"/>
              <a:t>), is an economic decision-making approach, used particularly in government and business. </a:t>
            </a:r>
          </a:p>
          <a:p>
            <a:pPr>
              <a:lnSpc>
                <a:spcPct val="80000"/>
              </a:lnSpc>
            </a:pPr>
            <a:r>
              <a:rPr lang="en-US" sz="2500" dirty="0" smtClean="0"/>
              <a:t>CBA is used in the assessment of whether a proposed project program or policy is worth doing, or to choose between several alternative ones. </a:t>
            </a:r>
          </a:p>
          <a:p>
            <a:pPr>
              <a:lnSpc>
                <a:spcPct val="80000"/>
              </a:lnSpc>
            </a:pPr>
            <a:r>
              <a:rPr lang="en-US" sz="2500" dirty="0" smtClean="0"/>
              <a:t>It involves comparing the total expected costs of each option against the total expected benefits, to see whether the benefits outweigh the costs, and by how much. </a:t>
            </a:r>
          </a:p>
          <a:p>
            <a:pPr>
              <a:lnSpc>
                <a:spcPct val="80000"/>
              </a:lnSpc>
            </a:pPr>
            <a:r>
              <a:rPr lang="en-US" sz="2500" dirty="0" smtClean="0"/>
              <a:t>In CBA, benefits and costs are expressed in money terms, and are adjusted for the time value of money so that all flows of benefits and flows of project costs over time (which tend to occur at different points in time) are expressed on a common basis in terms of their "present value.“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014" y="378373"/>
            <a:ext cx="9191296" cy="6494085"/>
          </a:xfrm>
          <a:prstGeom prst="rect">
            <a:avLst/>
          </a:prstGeom>
        </p:spPr>
        <p:txBody>
          <a:bodyPr wrap="square">
            <a:spAutoFit/>
          </a:bodyPr>
          <a:lstStyle/>
          <a:p>
            <a:pPr lvl="0"/>
            <a:r>
              <a:rPr lang="en-US" sz="3200" dirty="0" smtClean="0">
                <a:solidFill>
                  <a:srgbClr val="FF0000"/>
                </a:solidFill>
              </a:rPr>
              <a:t>Project section techniques</a:t>
            </a:r>
            <a:r>
              <a:rPr lang="en-US" sz="3200" dirty="0" smtClean="0"/>
              <a:t>:</a:t>
            </a:r>
          </a:p>
          <a:p>
            <a:pPr lvl="0"/>
            <a:r>
              <a:rPr lang="en-US" sz="3200" dirty="0" smtClean="0"/>
              <a:t>Cost benefit analysis</a:t>
            </a:r>
          </a:p>
          <a:p>
            <a:pPr lvl="0"/>
            <a:r>
              <a:rPr lang="en-US" sz="3200" dirty="0" smtClean="0"/>
              <a:t>Risk and Sensitivity analysis</a:t>
            </a:r>
          </a:p>
          <a:p>
            <a:pPr lvl="0"/>
            <a:r>
              <a:rPr lang="en-US" sz="3200" dirty="0" smtClean="0">
                <a:solidFill>
                  <a:srgbClr val="FF0000"/>
                </a:solidFill>
              </a:rPr>
              <a:t>Project execution planning techniques</a:t>
            </a:r>
          </a:p>
          <a:p>
            <a:pPr lvl="0"/>
            <a:r>
              <a:rPr lang="en-US" sz="3200" dirty="0" smtClean="0"/>
              <a:t>Work breakdown structure (WBS)</a:t>
            </a:r>
          </a:p>
          <a:p>
            <a:pPr lvl="0"/>
            <a:r>
              <a:rPr lang="en-US" sz="3200" dirty="0" smtClean="0"/>
              <a:t>Project execution plan (PEP)</a:t>
            </a:r>
          </a:p>
          <a:p>
            <a:pPr lvl="0"/>
            <a:r>
              <a:rPr lang="en-US" sz="3200" dirty="0" smtClean="0"/>
              <a:t>Project responsibility matrix</a:t>
            </a:r>
          </a:p>
          <a:p>
            <a:pPr lvl="0"/>
            <a:r>
              <a:rPr lang="en-US" sz="3200" dirty="0" smtClean="0"/>
              <a:t>Project management manual</a:t>
            </a:r>
          </a:p>
          <a:p>
            <a:pPr lvl="0"/>
            <a:r>
              <a:rPr lang="en-US" sz="3200" dirty="0" smtClean="0">
                <a:solidFill>
                  <a:srgbClr val="FF0000"/>
                </a:solidFill>
              </a:rPr>
              <a:t>Project scheduling and coordinating techniques</a:t>
            </a:r>
          </a:p>
          <a:p>
            <a:pPr lvl="0"/>
            <a:r>
              <a:rPr lang="en-US" sz="3200" dirty="0" smtClean="0"/>
              <a:t>Bar charts</a:t>
            </a:r>
          </a:p>
          <a:p>
            <a:pPr lvl="0"/>
            <a:r>
              <a:rPr lang="en-US" sz="3200" dirty="0" smtClean="0"/>
              <a:t>Life cycle curves</a:t>
            </a:r>
          </a:p>
          <a:p>
            <a:pPr lvl="0"/>
            <a:r>
              <a:rPr lang="en-US" sz="3200" dirty="0" smtClean="0"/>
              <a:t>Line of balance (LOB)</a:t>
            </a:r>
          </a:p>
          <a:p>
            <a:pPr lvl="0"/>
            <a:r>
              <a:rPr lang="en-US" sz="3200" dirty="0" smtClean="0"/>
              <a:t>Networking techniques (PERT/CPM)</a:t>
            </a:r>
            <a:endParaRPr lang="en-US" sz="32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903" y="236483"/>
            <a:ext cx="9837683" cy="6494085"/>
          </a:xfrm>
          <a:prstGeom prst="rect">
            <a:avLst/>
          </a:prstGeom>
        </p:spPr>
        <p:txBody>
          <a:bodyPr wrap="square">
            <a:spAutoFit/>
          </a:bodyPr>
          <a:lstStyle/>
          <a:p>
            <a:pPr lvl="0"/>
            <a:r>
              <a:rPr lang="en-US" sz="3200" dirty="0" smtClean="0">
                <a:solidFill>
                  <a:srgbClr val="FF0000"/>
                </a:solidFill>
              </a:rPr>
              <a:t>Project monitoring and progressing techniques</a:t>
            </a:r>
          </a:p>
          <a:p>
            <a:pPr lvl="0"/>
            <a:r>
              <a:rPr lang="en-US" sz="3200" dirty="0" smtClean="0"/>
              <a:t>Progress measurement techniques (PROMPT)</a:t>
            </a:r>
          </a:p>
          <a:p>
            <a:pPr lvl="0"/>
            <a:r>
              <a:rPr lang="en-US" sz="3200" dirty="0" smtClean="0"/>
              <a:t>Performance monitoring technique (PERMIT) and </a:t>
            </a:r>
          </a:p>
          <a:p>
            <a:pPr lvl="0"/>
            <a:r>
              <a:rPr lang="en-US" sz="3200" dirty="0" smtClean="0"/>
              <a:t>Updating, reviewing and reporting technique (URT</a:t>
            </a:r>
            <a:r>
              <a:rPr lang="en-US" sz="3200" dirty="0" smtClean="0"/>
              <a:t>)</a:t>
            </a:r>
          </a:p>
          <a:p>
            <a:pPr lvl="0"/>
            <a:endParaRPr lang="en-US" sz="3200" dirty="0" smtClean="0"/>
          </a:p>
          <a:p>
            <a:pPr lvl="0"/>
            <a:r>
              <a:rPr lang="en-US" sz="3200" dirty="0" smtClean="0">
                <a:solidFill>
                  <a:srgbClr val="FF0000"/>
                </a:solidFill>
              </a:rPr>
              <a:t>Project cost and productivity control techniques</a:t>
            </a:r>
          </a:p>
          <a:p>
            <a:pPr lvl="0"/>
            <a:r>
              <a:rPr lang="en-US" sz="3200" dirty="0" smtClean="0"/>
              <a:t>Productivity budgeting technique</a:t>
            </a:r>
          </a:p>
          <a:p>
            <a:pPr lvl="0"/>
            <a:r>
              <a:rPr lang="en-US" sz="3200" dirty="0" smtClean="0"/>
              <a:t>Value engineering </a:t>
            </a:r>
          </a:p>
          <a:p>
            <a:pPr lvl="0"/>
            <a:r>
              <a:rPr lang="en-US" sz="3200" dirty="0" smtClean="0"/>
              <a:t>COST/WBS</a:t>
            </a:r>
          </a:p>
          <a:p>
            <a:pPr lvl="0"/>
            <a:endParaRPr lang="en-US" sz="3200" dirty="0" smtClean="0"/>
          </a:p>
          <a:p>
            <a:pPr lvl="0"/>
            <a:r>
              <a:rPr lang="en-US" sz="3200" dirty="0" smtClean="0">
                <a:solidFill>
                  <a:srgbClr val="FF0000"/>
                </a:solidFill>
              </a:rPr>
              <a:t>Project communication and clean-up techniques</a:t>
            </a:r>
          </a:p>
          <a:p>
            <a:pPr lvl="0"/>
            <a:r>
              <a:rPr lang="en-US" sz="3200" dirty="0" smtClean="0"/>
              <a:t>Control room</a:t>
            </a:r>
          </a:p>
          <a:p>
            <a:pPr lvl="0"/>
            <a:r>
              <a:rPr lang="en-US" sz="3200" dirty="0" smtClean="0"/>
              <a:t>Computerized information systems</a:t>
            </a:r>
            <a:endParaRPr lang="en-US"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914400" y="609600"/>
            <a:ext cx="10363200" cy="746234"/>
          </a:xfrm>
          <a:noFill/>
          <a:ln>
            <a:miter lim="800000"/>
            <a:headEnd/>
            <a:tailEnd/>
          </a:ln>
        </p:spPr>
        <p:txBody>
          <a:bodyPr vert="horz" wrap="square" lIns="91440" tIns="45720" rIns="91440" bIns="45720" numCol="1" anchor="t" anchorCtr="0" compatLnSpc="1">
            <a:prstTxWarp prst="textNoShape">
              <a:avLst/>
            </a:prstTxWarp>
            <a:normAutofit/>
          </a:bodyPr>
          <a:lstStyle/>
          <a:p>
            <a:r>
              <a:rPr lang="en-US" sz="4000" dirty="0" smtClean="0">
                <a:solidFill>
                  <a:srgbClr val="CC3300"/>
                </a:solidFill>
                <a:latin typeface="Arial Rounded MT Bold" pitchFamily="34" charset="0"/>
              </a:rPr>
              <a:t>Cost-Benefit Analysis</a:t>
            </a:r>
          </a:p>
        </p:txBody>
      </p:sp>
      <p:sp>
        <p:nvSpPr>
          <p:cNvPr id="23555" name="Rectangle 3"/>
          <p:cNvSpPr>
            <a:spLocks noGrp="1" noChangeArrowheads="1"/>
          </p:cNvSpPr>
          <p:nvPr>
            <p:ph type="body" idx="1"/>
          </p:nvPr>
        </p:nvSpPr>
        <p:spPr bwMode="auto">
          <a:xfrm>
            <a:off x="914399" y="1600200"/>
            <a:ext cx="8040415" cy="4958255"/>
          </a:xfrm>
          <a:noFill/>
          <a:ln>
            <a:miter lim="800000"/>
            <a:headEnd/>
            <a:tailEnd/>
          </a:ln>
        </p:spPr>
        <p:txBody>
          <a:bodyPr vert="horz" wrap="square" lIns="91440" tIns="45720" rIns="91440" bIns="45720" numCol="1" anchor="t" anchorCtr="0" compatLnSpc="1">
            <a:prstTxWarp prst="textNoShape">
              <a:avLst/>
            </a:prstTxWarp>
            <a:normAutofit fontScale="40000" lnSpcReduction="20000"/>
          </a:bodyPr>
          <a:lstStyle/>
          <a:p>
            <a:pPr>
              <a:lnSpc>
                <a:spcPct val="90000"/>
              </a:lnSpc>
            </a:pPr>
            <a:endParaRPr lang="en-US" dirty="0" smtClean="0"/>
          </a:p>
          <a:p>
            <a:pPr>
              <a:lnSpc>
                <a:spcPct val="90000"/>
              </a:lnSpc>
            </a:pPr>
            <a:r>
              <a:rPr lang="en-US" sz="9000" dirty="0" smtClean="0"/>
              <a:t>Accurately estimate all benefits </a:t>
            </a:r>
          </a:p>
          <a:p>
            <a:pPr lvl="1">
              <a:lnSpc>
                <a:spcPct val="90000"/>
              </a:lnSpc>
            </a:pPr>
            <a:r>
              <a:rPr lang="en-US" sz="9000" dirty="0" smtClean="0"/>
              <a:t>identify overall profit impact</a:t>
            </a:r>
          </a:p>
          <a:p>
            <a:pPr lvl="1">
              <a:lnSpc>
                <a:spcPct val="90000"/>
              </a:lnSpc>
            </a:pPr>
            <a:r>
              <a:rPr lang="en-US" sz="9000" dirty="0" smtClean="0"/>
              <a:t>in net present terms</a:t>
            </a:r>
          </a:p>
          <a:p>
            <a:pPr>
              <a:lnSpc>
                <a:spcPct val="90000"/>
              </a:lnSpc>
            </a:pPr>
            <a:r>
              <a:rPr lang="en-US" sz="9000" dirty="0" smtClean="0"/>
              <a:t>Accurately estimate all costs</a:t>
            </a:r>
          </a:p>
          <a:p>
            <a:pPr lvl="1">
              <a:lnSpc>
                <a:spcPct val="90000"/>
              </a:lnSpc>
            </a:pPr>
            <a:r>
              <a:rPr lang="en-US" sz="9000" dirty="0" smtClean="0"/>
              <a:t>overall profit impact, in net present terms</a:t>
            </a:r>
          </a:p>
          <a:p>
            <a:pPr>
              <a:lnSpc>
                <a:spcPct val="90000"/>
              </a:lnSpc>
            </a:pPr>
            <a:r>
              <a:rPr lang="en-US" sz="9000" dirty="0" smtClean="0"/>
              <a:t>RATIO: </a:t>
            </a:r>
            <a:r>
              <a:rPr lang="en-US" sz="9000" b="1" dirty="0" smtClean="0">
                <a:solidFill>
                  <a:srgbClr val="3333FF"/>
                </a:solidFill>
              </a:rPr>
              <a:t>benefits/costs</a:t>
            </a:r>
          </a:p>
          <a:p>
            <a:pPr>
              <a:lnSpc>
                <a:spcPct val="90000"/>
              </a:lnSpc>
              <a:buFontTx/>
              <a:buNone/>
            </a:pPr>
            <a:r>
              <a:rPr lang="en-US" sz="9000" dirty="0" smtClean="0"/>
              <a:t>	&lt;=1, don’t adopt		&gt;1, profitable</a:t>
            </a:r>
          </a:p>
          <a:p>
            <a:pPr>
              <a:lnSpc>
                <a:spcPct val="90000"/>
              </a:lnSpc>
              <a:buFontTx/>
              <a:buNone/>
            </a:pPr>
            <a:r>
              <a:rPr lang="en-US" sz="9000" dirty="0" smtClean="0"/>
              <a:t>					can adopt by highest ratio</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 EXECUTING THE PROJECT3. EXECUTING THE PROJECT&#10;The third Phase in Project Management Process in which theThe third Phase..."/>
          <p:cNvPicPr>
            <a:picLocks noChangeAspect="1" noChangeArrowheads="1"/>
          </p:cNvPicPr>
          <p:nvPr/>
        </p:nvPicPr>
        <p:blipFill>
          <a:blip r:embed="rId2"/>
          <a:srcRect/>
          <a:stretch>
            <a:fillRect/>
          </a:stretch>
        </p:blipFill>
        <p:spPr bwMode="auto">
          <a:xfrm>
            <a:off x="-1" y="0"/>
            <a:ext cx="12192001" cy="685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82880"/>
            <a:ext cx="8596668" cy="261257"/>
          </a:xfrm>
        </p:spPr>
        <p:txBody>
          <a:bodyPr>
            <a:normAutofit fontScale="90000"/>
          </a:bodyPr>
          <a:lstStyle/>
          <a:p>
            <a:endParaRPr lang="en-US" dirty="0"/>
          </a:p>
        </p:txBody>
      </p:sp>
      <p:pic>
        <p:nvPicPr>
          <p:cNvPr id="4" name="Content Placeholder 3"/>
          <p:cNvPicPr>
            <a:picLocks noGrp="1"/>
          </p:cNvPicPr>
          <p:nvPr>
            <p:ph idx="1"/>
          </p:nvPr>
        </p:nvPicPr>
        <p:blipFill>
          <a:blip r:embed="rId2"/>
          <a:srcRect l="15330" t="31190" r="42027" b="14048"/>
          <a:stretch>
            <a:fillRect/>
          </a:stretch>
        </p:blipFill>
        <p:spPr bwMode="auto">
          <a:xfrm>
            <a:off x="705394" y="679270"/>
            <a:ext cx="8817429" cy="585216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12800" y="609600"/>
            <a:ext cx="10566400" cy="1143000"/>
          </a:xfrm>
        </p:spPr>
        <p:txBody>
          <a:bodyPr>
            <a:normAutofit fontScale="90000"/>
          </a:bodyPr>
          <a:lstStyle/>
          <a:p>
            <a:pPr eaLnBrk="1" hangingPunct="1"/>
            <a:r>
              <a:rPr lang="en-GB" sz="3600" b="1" smtClean="0"/>
              <a:t>Tool &amp; Technique Activity-in-the-Box Network Diagrams (precedence)</a:t>
            </a:r>
            <a:br>
              <a:rPr lang="en-GB" sz="3600" b="1" smtClean="0"/>
            </a:br>
            <a:endParaRPr lang="en-GB" sz="3600" smtClean="0"/>
          </a:p>
        </p:txBody>
      </p:sp>
      <p:sp>
        <p:nvSpPr>
          <p:cNvPr id="19459" name="AutoShape 3"/>
          <p:cNvSpPr>
            <a:spLocks noChangeArrowheads="1"/>
          </p:cNvSpPr>
          <p:nvPr/>
        </p:nvSpPr>
        <p:spPr bwMode="auto">
          <a:xfrm>
            <a:off x="723900" y="3581401"/>
            <a:ext cx="1439333" cy="727075"/>
          </a:xfrm>
          <a:prstGeom prst="flowChartPredefined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START</a:t>
            </a:r>
          </a:p>
        </p:txBody>
      </p:sp>
      <p:sp>
        <p:nvSpPr>
          <p:cNvPr id="19460" name="AutoShape 4"/>
          <p:cNvSpPr>
            <a:spLocks noChangeArrowheads="1"/>
          </p:cNvSpPr>
          <p:nvPr/>
        </p:nvSpPr>
        <p:spPr bwMode="auto">
          <a:xfrm>
            <a:off x="3454400" y="2481264"/>
            <a:ext cx="1439333" cy="727075"/>
          </a:xfrm>
          <a:prstGeom prst="flowChart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Activity 1</a:t>
            </a:r>
            <a:br>
              <a:rPr lang="en-GB" sz="1400">
                <a:latin typeface="Arial Narrow" pitchFamily="34" charset="0"/>
              </a:rPr>
            </a:br>
            <a:r>
              <a:rPr lang="en-GB" sz="1400">
                <a:latin typeface="Arial Narrow" pitchFamily="34" charset="0"/>
              </a:rPr>
              <a:t>t</a:t>
            </a:r>
            <a:r>
              <a:rPr lang="en-GB" sz="1400" baseline="-25000">
                <a:latin typeface="Arial Narrow" pitchFamily="34" charset="0"/>
              </a:rPr>
              <a:t>1 </a:t>
            </a:r>
            <a:r>
              <a:rPr lang="en-GB" sz="1400">
                <a:latin typeface="Arial Narrow" pitchFamily="34" charset="0"/>
              </a:rPr>
              <a:t>= 5</a:t>
            </a:r>
          </a:p>
        </p:txBody>
      </p:sp>
      <p:sp>
        <p:nvSpPr>
          <p:cNvPr id="19461" name="AutoShape 5"/>
          <p:cNvSpPr>
            <a:spLocks noChangeArrowheads="1"/>
          </p:cNvSpPr>
          <p:nvPr/>
        </p:nvSpPr>
        <p:spPr bwMode="auto">
          <a:xfrm>
            <a:off x="6705600" y="2473326"/>
            <a:ext cx="1439333" cy="727075"/>
          </a:xfrm>
          <a:prstGeom prst="flowChart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Activity 2</a:t>
            </a:r>
            <a:br>
              <a:rPr lang="en-GB" sz="1400">
                <a:latin typeface="Arial Narrow" pitchFamily="34" charset="0"/>
              </a:rPr>
            </a:br>
            <a:r>
              <a:rPr lang="en-GB" sz="1400">
                <a:latin typeface="Arial Narrow" pitchFamily="34" charset="0"/>
              </a:rPr>
              <a:t>t</a:t>
            </a:r>
            <a:r>
              <a:rPr lang="en-GB" sz="1400" baseline="-25000">
                <a:latin typeface="Arial Narrow" pitchFamily="34" charset="0"/>
              </a:rPr>
              <a:t>2</a:t>
            </a:r>
            <a:r>
              <a:rPr lang="en-GB" sz="1400">
                <a:latin typeface="Arial Narrow" pitchFamily="34" charset="0"/>
              </a:rPr>
              <a:t> = 1</a:t>
            </a:r>
          </a:p>
        </p:txBody>
      </p:sp>
      <p:sp>
        <p:nvSpPr>
          <p:cNvPr id="19462" name="AutoShape 6"/>
          <p:cNvSpPr>
            <a:spLocks noChangeArrowheads="1"/>
          </p:cNvSpPr>
          <p:nvPr/>
        </p:nvSpPr>
        <p:spPr bwMode="auto">
          <a:xfrm>
            <a:off x="8394700" y="4495801"/>
            <a:ext cx="1439333" cy="727075"/>
          </a:xfrm>
          <a:prstGeom prst="flowChart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Activity 5</a:t>
            </a:r>
          </a:p>
          <a:p>
            <a:pPr algn="ctr" eaLnBrk="0" hangingPunct="0"/>
            <a:r>
              <a:rPr lang="en-GB" sz="1400">
                <a:latin typeface="Arial Narrow" pitchFamily="34" charset="0"/>
              </a:rPr>
              <a:t>t</a:t>
            </a:r>
            <a:r>
              <a:rPr lang="en-GB" sz="1400" baseline="-25000">
                <a:latin typeface="Arial Narrow" pitchFamily="34" charset="0"/>
              </a:rPr>
              <a:t>5</a:t>
            </a:r>
            <a:r>
              <a:rPr lang="en-GB" sz="1400">
                <a:latin typeface="Arial Narrow" pitchFamily="34" charset="0"/>
              </a:rPr>
              <a:t> = 2</a:t>
            </a:r>
          </a:p>
        </p:txBody>
      </p:sp>
      <p:sp>
        <p:nvSpPr>
          <p:cNvPr id="19463" name="AutoShape 7"/>
          <p:cNvSpPr>
            <a:spLocks noChangeArrowheads="1"/>
          </p:cNvSpPr>
          <p:nvPr/>
        </p:nvSpPr>
        <p:spPr bwMode="auto">
          <a:xfrm>
            <a:off x="10179051" y="3429001"/>
            <a:ext cx="1439333" cy="727075"/>
          </a:xfrm>
          <a:prstGeom prst="flowChartPredefined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END</a:t>
            </a:r>
          </a:p>
        </p:txBody>
      </p:sp>
      <p:sp>
        <p:nvSpPr>
          <p:cNvPr id="19464" name="AutoShape 8"/>
          <p:cNvSpPr>
            <a:spLocks noChangeArrowheads="1"/>
          </p:cNvSpPr>
          <p:nvPr/>
        </p:nvSpPr>
        <p:spPr bwMode="auto">
          <a:xfrm>
            <a:off x="3187700" y="4495801"/>
            <a:ext cx="1439333" cy="727075"/>
          </a:xfrm>
          <a:prstGeom prst="flowChart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Activity 3</a:t>
            </a:r>
            <a:br>
              <a:rPr lang="en-GB" sz="1400">
                <a:latin typeface="Arial Narrow" pitchFamily="34" charset="0"/>
              </a:rPr>
            </a:br>
            <a:r>
              <a:rPr lang="en-GB" sz="1400">
                <a:latin typeface="Arial Narrow" pitchFamily="34" charset="0"/>
              </a:rPr>
              <a:t>t</a:t>
            </a:r>
            <a:r>
              <a:rPr lang="en-GB" sz="1400" baseline="-25000">
                <a:latin typeface="Arial Narrow" pitchFamily="34" charset="0"/>
              </a:rPr>
              <a:t>3</a:t>
            </a:r>
            <a:r>
              <a:rPr lang="en-GB" sz="1400">
                <a:latin typeface="Arial Narrow" pitchFamily="34" charset="0"/>
              </a:rPr>
              <a:t> = 1</a:t>
            </a:r>
          </a:p>
        </p:txBody>
      </p:sp>
      <p:sp>
        <p:nvSpPr>
          <p:cNvPr id="19465" name="AutoShape 9"/>
          <p:cNvSpPr>
            <a:spLocks noChangeArrowheads="1"/>
          </p:cNvSpPr>
          <p:nvPr/>
        </p:nvSpPr>
        <p:spPr bwMode="auto">
          <a:xfrm>
            <a:off x="5799667" y="4495801"/>
            <a:ext cx="1439333" cy="727075"/>
          </a:xfrm>
          <a:prstGeom prst="flowChartProcess">
            <a:avLst/>
          </a:prstGeom>
          <a:solidFill>
            <a:srgbClr val="FFFFFF"/>
          </a:solidFill>
          <a:ln w="25400">
            <a:solidFill>
              <a:schemeClr val="tx1"/>
            </a:solidFill>
            <a:miter lim="800000"/>
            <a:headEnd/>
            <a:tailEnd/>
          </a:ln>
        </p:spPr>
        <p:txBody>
          <a:bodyPr wrap="none" anchor="ctr"/>
          <a:lstStyle/>
          <a:p>
            <a:pPr algn="ctr" eaLnBrk="0" hangingPunct="0"/>
            <a:r>
              <a:rPr lang="en-GB" sz="1400">
                <a:latin typeface="Arial Narrow" pitchFamily="34" charset="0"/>
              </a:rPr>
              <a:t>Activity 4</a:t>
            </a:r>
            <a:br>
              <a:rPr lang="en-GB" sz="1400">
                <a:latin typeface="Arial Narrow" pitchFamily="34" charset="0"/>
              </a:rPr>
            </a:br>
            <a:r>
              <a:rPr lang="en-GB" sz="1400">
                <a:latin typeface="Arial Narrow" pitchFamily="34" charset="0"/>
              </a:rPr>
              <a:t>t</a:t>
            </a:r>
            <a:r>
              <a:rPr lang="en-GB" sz="1400" baseline="-25000">
                <a:latin typeface="Arial Narrow" pitchFamily="34" charset="0"/>
              </a:rPr>
              <a:t>4 </a:t>
            </a:r>
            <a:r>
              <a:rPr lang="en-GB" sz="1400">
                <a:latin typeface="Arial Narrow" pitchFamily="34" charset="0"/>
              </a:rPr>
              <a:t>= 3</a:t>
            </a:r>
          </a:p>
        </p:txBody>
      </p:sp>
      <p:cxnSp>
        <p:nvCxnSpPr>
          <p:cNvPr id="19466" name="AutoShape 10"/>
          <p:cNvCxnSpPr>
            <a:cxnSpLocks noChangeShapeType="1"/>
            <a:stCxn id="19460" idx="3"/>
            <a:endCxn id="19461" idx="1"/>
          </p:cNvCxnSpPr>
          <p:nvPr/>
        </p:nvCxnSpPr>
        <p:spPr bwMode="auto">
          <a:xfrm flipV="1">
            <a:off x="4910667" y="2836864"/>
            <a:ext cx="1778000" cy="7937"/>
          </a:xfrm>
          <a:prstGeom prst="straightConnector1">
            <a:avLst/>
          </a:prstGeom>
          <a:noFill/>
          <a:ln w="9525">
            <a:solidFill>
              <a:schemeClr val="tx1"/>
            </a:solidFill>
            <a:round/>
            <a:headEnd/>
            <a:tailEnd type="arrow" w="sm" len="sm"/>
          </a:ln>
        </p:spPr>
      </p:cxnSp>
      <p:cxnSp>
        <p:nvCxnSpPr>
          <p:cNvPr id="19467" name="AutoShape 11"/>
          <p:cNvCxnSpPr>
            <a:cxnSpLocks noChangeShapeType="1"/>
            <a:stCxn id="19464" idx="3"/>
            <a:endCxn id="19465" idx="1"/>
          </p:cNvCxnSpPr>
          <p:nvPr/>
        </p:nvCxnSpPr>
        <p:spPr bwMode="auto">
          <a:xfrm>
            <a:off x="4643967" y="4859338"/>
            <a:ext cx="1138767" cy="0"/>
          </a:xfrm>
          <a:prstGeom prst="straightConnector1">
            <a:avLst/>
          </a:prstGeom>
          <a:noFill/>
          <a:ln w="9525">
            <a:solidFill>
              <a:schemeClr val="tx1"/>
            </a:solidFill>
            <a:round/>
            <a:headEnd/>
            <a:tailEnd type="arrow" w="sm" len="sm"/>
          </a:ln>
        </p:spPr>
      </p:cxnSp>
      <p:cxnSp>
        <p:nvCxnSpPr>
          <p:cNvPr id="19468" name="AutoShape 12"/>
          <p:cNvCxnSpPr>
            <a:cxnSpLocks noChangeShapeType="1"/>
            <a:stCxn id="19459" idx="2"/>
            <a:endCxn id="19464" idx="1"/>
          </p:cNvCxnSpPr>
          <p:nvPr/>
        </p:nvCxnSpPr>
        <p:spPr bwMode="auto">
          <a:xfrm rot="16200000" flipH="1">
            <a:off x="2038085" y="3726657"/>
            <a:ext cx="538163" cy="1727200"/>
          </a:xfrm>
          <a:prstGeom prst="bentConnector2">
            <a:avLst/>
          </a:prstGeom>
          <a:noFill/>
          <a:ln w="9525">
            <a:solidFill>
              <a:schemeClr val="tx1"/>
            </a:solidFill>
            <a:miter lim="800000"/>
            <a:headEnd/>
            <a:tailEnd type="arrow" w="sm" len="sm"/>
          </a:ln>
        </p:spPr>
      </p:cxnSp>
      <p:cxnSp>
        <p:nvCxnSpPr>
          <p:cNvPr id="19469" name="AutoShape 13"/>
          <p:cNvCxnSpPr>
            <a:cxnSpLocks noChangeShapeType="1"/>
            <a:stCxn id="19465" idx="3"/>
            <a:endCxn id="19462" idx="1"/>
          </p:cNvCxnSpPr>
          <p:nvPr/>
        </p:nvCxnSpPr>
        <p:spPr bwMode="auto">
          <a:xfrm>
            <a:off x="7255934" y="4859338"/>
            <a:ext cx="1121833" cy="0"/>
          </a:xfrm>
          <a:prstGeom prst="straightConnector1">
            <a:avLst/>
          </a:prstGeom>
          <a:noFill/>
          <a:ln w="9525">
            <a:solidFill>
              <a:schemeClr val="tx1"/>
            </a:solidFill>
            <a:round/>
            <a:headEnd/>
            <a:tailEnd type="arrow" w="sm" len="sm"/>
          </a:ln>
        </p:spPr>
      </p:cxnSp>
      <p:cxnSp>
        <p:nvCxnSpPr>
          <p:cNvPr id="19470" name="AutoShape 14"/>
          <p:cNvCxnSpPr>
            <a:cxnSpLocks noChangeShapeType="1"/>
            <a:stCxn id="19460" idx="2"/>
            <a:endCxn id="19462" idx="0"/>
          </p:cNvCxnSpPr>
          <p:nvPr/>
        </p:nvCxnSpPr>
        <p:spPr bwMode="auto">
          <a:xfrm rot="16200000" flipH="1">
            <a:off x="6013186" y="1381919"/>
            <a:ext cx="1262062" cy="4940300"/>
          </a:xfrm>
          <a:prstGeom prst="bentConnector3">
            <a:avLst>
              <a:gd name="adj1" fmla="val 49935"/>
            </a:avLst>
          </a:prstGeom>
          <a:noFill/>
          <a:ln w="38100">
            <a:solidFill>
              <a:srgbClr val="FF0000"/>
            </a:solidFill>
            <a:miter lim="800000"/>
            <a:headEnd/>
            <a:tailEnd type="arrow" w="sm" len="sm"/>
          </a:ln>
        </p:spPr>
      </p:cxnSp>
      <p:cxnSp>
        <p:nvCxnSpPr>
          <p:cNvPr id="19471" name="AutoShape 15"/>
          <p:cNvCxnSpPr>
            <a:cxnSpLocks noChangeShapeType="1"/>
            <a:stCxn id="19459" idx="0"/>
            <a:endCxn id="19460" idx="1"/>
          </p:cNvCxnSpPr>
          <p:nvPr/>
        </p:nvCxnSpPr>
        <p:spPr bwMode="auto">
          <a:xfrm rot="-5400000">
            <a:off x="2078567" y="2209800"/>
            <a:ext cx="723900" cy="1993900"/>
          </a:xfrm>
          <a:prstGeom prst="bentConnector2">
            <a:avLst/>
          </a:prstGeom>
          <a:noFill/>
          <a:ln w="38100">
            <a:solidFill>
              <a:srgbClr val="FF0000"/>
            </a:solidFill>
            <a:miter lim="800000"/>
            <a:headEnd/>
            <a:tailEnd type="arrow" w="sm" len="sm"/>
          </a:ln>
        </p:spPr>
      </p:cxnSp>
      <p:cxnSp>
        <p:nvCxnSpPr>
          <p:cNvPr id="19472" name="AutoShape 16"/>
          <p:cNvCxnSpPr>
            <a:cxnSpLocks noChangeShapeType="1"/>
            <a:stCxn id="19461" idx="3"/>
            <a:endCxn id="19463" idx="0"/>
          </p:cNvCxnSpPr>
          <p:nvPr/>
        </p:nvCxnSpPr>
        <p:spPr bwMode="auto">
          <a:xfrm>
            <a:off x="8161867" y="2836864"/>
            <a:ext cx="2736851" cy="579437"/>
          </a:xfrm>
          <a:prstGeom prst="bentConnector2">
            <a:avLst/>
          </a:prstGeom>
          <a:noFill/>
          <a:ln w="9525">
            <a:solidFill>
              <a:schemeClr val="tx1"/>
            </a:solidFill>
            <a:miter lim="800000"/>
            <a:headEnd/>
            <a:tailEnd type="arrow" w="sm" len="sm"/>
          </a:ln>
        </p:spPr>
      </p:cxnSp>
      <p:cxnSp>
        <p:nvCxnSpPr>
          <p:cNvPr id="19473" name="AutoShape 17"/>
          <p:cNvCxnSpPr>
            <a:cxnSpLocks noChangeShapeType="1"/>
            <a:stCxn id="19462" idx="3"/>
            <a:endCxn id="19463" idx="2"/>
          </p:cNvCxnSpPr>
          <p:nvPr/>
        </p:nvCxnSpPr>
        <p:spPr bwMode="auto">
          <a:xfrm flipV="1">
            <a:off x="9850967" y="4168776"/>
            <a:ext cx="1047751" cy="690563"/>
          </a:xfrm>
          <a:prstGeom prst="bentConnector2">
            <a:avLst/>
          </a:prstGeom>
          <a:noFill/>
          <a:ln w="38100">
            <a:solidFill>
              <a:srgbClr val="FF0000"/>
            </a:solidFill>
            <a:miter lim="800000"/>
            <a:headEnd/>
            <a:tailEnd type="arrow" w="sm" len="sm"/>
          </a:ln>
        </p:spPr>
      </p:cxnSp>
      <p:sp>
        <p:nvSpPr>
          <p:cNvPr id="19474" name="Text Box 18"/>
          <p:cNvSpPr txBox="1">
            <a:spLocks noChangeArrowheads="1"/>
          </p:cNvSpPr>
          <p:nvPr/>
        </p:nvSpPr>
        <p:spPr bwMode="auto">
          <a:xfrm>
            <a:off x="1221317" y="5646738"/>
            <a:ext cx="8961556" cy="784830"/>
          </a:xfrm>
          <a:prstGeom prst="rect">
            <a:avLst/>
          </a:prstGeom>
          <a:noFill/>
          <a:ln w="9525">
            <a:noFill/>
            <a:miter lim="800000"/>
            <a:headEnd/>
            <a:tailEnd type="none" w="sm" len="sm"/>
          </a:ln>
        </p:spPr>
        <p:txBody>
          <a:bodyPr wrap="none" anchor="ctr">
            <a:spAutoFit/>
          </a:bodyPr>
          <a:lstStyle/>
          <a:p>
            <a:pPr eaLnBrk="0" hangingPunct="0">
              <a:spcBef>
                <a:spcPct val="50000"/>
              </a:spcBef>
            </a:pPr>
            <a:r>
              <a:rPr lang="en-GB" sz="1800"/>
              <a:t>All inputs to an activity box must have been completed before it can begin.</a:t>
            </a:r>
          </a:p>
          <a:p>
            <a:pPr eaLnBrk="0" hangingPunct="0">
              <a:spcBef>
                <a:spcPct val="50000"/>
              </a:spcBef>
            </a:pPr>
            <a:r>
              <a:rPr lang="en-GB" sz="1800"/>
              <a:t>E.g. Activity 1 and 4 must be completed before 5 can commence. </a:t>
            </a:r>
            <a:r>
              <a:rPr lang="en-GB" sz="1800">
                <a:solidFill>
                  <a:srgbClr val="FF3300"/>
                </a:solidFill>
              </a:rPr>
              <a:t>Critical Path is red</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812800" y="609600"/>
            <a:ext cx="10363200" cy="1143000"/>
          </a:xfrm>
        </p:spPr>
        <p:txBody>
          <a:bodyPr>
            <a:normAutofit fontScale="90000"/>
          </a:bodyPr>
          <a:lstStyle/>
          <a:p>
            <a:pPr eaLnBrk="1" hangingPunct="1"/>
            <a:r>
              <a:rPr lang="en-GB" sz="3600" b="1" smtClean="0"/>
              <a:t>Activity-in-the-Box Network Diagram</a:t>
            </a:r>
            <a:r>
              <a:rPr lang="en-GB" sz="3600" smtClean="0"/>
              <a:t> (Making the Tea)</a:t>
            </a:r>
          </a:p>
        </p:txBody>
      </p:sp>
      <p:sp>
        <p:nvSpPr>
          <p:cNvPr id="20483" name="AutoShape 3"/>
          <p:cNvSpPr>
            <a:spLocks noChangeArrowheads="1"/>
          </p:cNvSpPr>
          <p:nvPr/>
        </p:nvSpPr>
        <p:spPr bwMode="auto">
          <a:xfrm>
            <a:off x="304800" y="2971800"/>
            <a:ext cx="10160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START</a:t>
            </a:r>
          </a:p>
        </p:txBody>
      </p:sp>
      <p:sp>
        <p:nvSpPr>
          <p:cNvPr id="20484" name="AutoShape 4"/>
          <p:cNvSpPr>
            <a:spLocks noChangeArrowheads="1"/>
          </p:cNvSpPr>
          <p:nvPr/>
        </p:nvSpPr>
        <p:spPr bwMode="auto">
          <a:xfrm>
            <a:off x="17272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Fill</a:t>
            </a:r>
            <a:br>
              <a:rPr lang="en-GB" sz="1400">
                <a:latin typeface="Arial Narrow" pitchFamily="34" charset="0"/>
              </a:rPr>
            </a:br>
            <a:r>
              <a:rPr lang="en-GB" sz="1400">
                <a:latin typeface="Arial Narrow" pitchFamily="34" charset="0"/>
              </a:rPr>
              <a:t>Kettle</a:t>
            </a:r>
          </a:p>
        </p:txBody>
      </p:sp>
      <p:sp>
        <p:nvSpPr>
          <p:cNvPr id="20485" name="AutoShape 5"/>
          <p:cNvSpPr>
            <a:spLocks noChangeArrowheads="1"/>
          </p:cNvSpPr>
          <p:nvPr/>
        </p:nvSpPr>
        <p:spPr bwMode="auto">
          <a:xfrm>
            <a:off x="2887133"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Switch</a:t>
            </a:r>
            <a:br>
              <a:rPr lang="en-GB" sz="1400">
                <a:latin typeface="Arial Narrow" pitchFamily="34" charset="0"/>
              </a:rPr>
            </a:br>
            <a:r>
              <a:rPr lang="en-GB" sz="1400">
                <a:latin typeface="Arial Narrow" pitchFamily="34" charset="0"/>
              </a:rPr>
              <a:t> Kettle On</a:t>
            </a:r>
          </a:p>
        </p:txBody>
      </p:sp>
      <p:sp>
        <p:nvSpPr>
          <p:cNvPr id="20486" name="AutoShape 6"/>
          <p:cNvSpPr>
            <a:spLocks noChangeArrowheads="1"/>
          </p:cNvSpPr>
          <p:nvPr/>
        </p:nvSpPr>
        <p:spPr bwMode="auto">
          <a:xfrm>
            <a:off x="4252384"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Boil Water</a:t>
            </a:r>
            <a:br>
              <a:rPr lang="en-GB" sz="1400">
                <a:latin typeface="Arial Narrow" pitchFamily="34" charset="0"/>
              </a:rPr>
            </a:br>
            <a:r>
              <a:rPr lang="en-GB" sz="1400">
                <a:latin typeface="Arial Narrow" pitchFamily="34" charset="0"/>
              </a:rPr>
              <a:t>(Initial)</a:t>
            </a:r>
          </a:p>
        </p:txBody>
      </p:sp>
      <p:sp>
        <p:nvSpPr>
          <p:cNvPr id="20487" name="AutoShape 7"/>
          <p:cNvSpPr>
            <a:spLocks noChangeArrowheads="1"/>
          </p:cNvSpPr>
          <p:nvPr/>
        </p:nvSpPr>
        <p:spPr bwMode="auto">
          <a:xfrm>
            <a:off x="5412317"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Scold Pot</a:t>
            </a:r>
          </a:p>
        </p:txBody>
      </p:sp>
      <p:sp>
        <p:nvSpPr>
          <p:cNvPr id="20488" name="AutoShape 8"/>
          <p:cNvSpPr>
            <a:spLocks noChangeArrowheads="1"/>
          </p:cNvSpPr>
          <p:nvPr/>
        </p:nvSpPr>
        <p:spPr bwMode="auto">
          <a:xfrm>
            <a:off x="72136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a:t>
            </a:r>
            <a:br>
              <a:rPr lang="en-GB" sz="1400">
                <a:latin typeface="Arial Narrow" pitchFamily="34" charset="0"/>
              </a:rPr>
            </a:br>
            <a:r>
              <a:rPr lang="en-GB" sz="1400">
                <a:latin typeface="Arial Narrow" pitchFamily="34" charset="0"/>
              </a:rPr>
              <a:t>Tea-bag In</a:t>
            </a:r>
          </a:p>
        </p:txBody>
      </p:sp>
      <p:sp>
        <p:nvSpPr>
          <p:cNvPr id="20489" name="AutoShape 9"/>
          <p:cNvSpPr>
            <a:spLocks noChangeArrowheads="1"/>
          </p:cNvSpPr>
          <p:nvPr/>
        </p:nvSpPr>
        <p:spPr bwMode="auto">
          <a:xfrm>
            <a:off x="7213600" y="21336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Re-Boil</a:t>
            </a:r>
          </a:p>
        </p:txBody>
      </p:sp>
      <p:sp>
        <p:nvSpPr>
          <p:cNvPr id="20490" name="AutoShape 10"/>
          <p:cNvSpPr>
            <a:spLocks noChangeArrowheads="1"/>
          </p:cNvSpPr>
          <p:nvPr/>
        </p:nvSpPr>
        <p:spPr bwMode="auto">
          <a:xfrm>
            <a:off x="8896351"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Pour</a:t>
            </a:r>
            <a:br>
              <a:rPr lang="en-GB" sz="1400">
                <a:latin typeface="Arial Narrow" pitchFamily="34" charset="0"/>
              </a:rPr>
            </a:br>
            <a:r>
              <a:rPr lang="en-GB" sz="1400">
                <a:latin typeface="Arial Narrow" pitchFamily="34" charset="0"/>
              </a:rPr>
              <a:t>Water</a:t>
            </a:r>
          </a:p>
        </p:txBody>
      </p:sp>
      <p:sp>
        <p:nvSpPr>
          <p:cNvPr id="20491" name="AutoShape 11"/>
          <p:cNvSpPr>
            <a:spLocks noChangeArrowheads="1"/>
          </p:cNvSpPr>
          <p:nvPr/>
        </p:nvSpPr>
        <p:spPr bwMode="auto">
          <a:xfrm>
            <a:off x="100584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Place Pot</a:t>
            </a:r>
            <a:br>
              <a:rPr lang="en-GB" sz="1400">
                <a:latin typeface="Arial Narrow" pitchFamily="34" charset="0"/>
              </a:rPr>
            </a:br>
            <a:r>
              <a:rPr lang="en-GB" sz="1400">
                <a:latin typeface="Arial Narrow" pitchFamily="34" charset="0"/>
              </a:rPr>
              <a:t>On Tray</a:t>
            </a:r>
          </a:p>
        </p:txBody>
      </p:sp>
      <p:sp>
        <p:nvSpPr>
          <p:cNvPr id="20492" name="AutoShape 12"/>
          <p:cNvSpPr>
            <a:spLocks noChangeArrowheads="1"/>
          </p:cNvSpPr>
          <p:nvPr/>
        </p:nvSpPr>
        <p:spPr bwMode="auto">
          <a:xfrm>
            <a:off x="90424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Serve</a:t>
            </a:r>
          </a:p>
        </p:txBody>
      </p:sp>
      <p:sp>
        <p:nvSpPr>
          <p:cNvPr id="20493" name="AutoShape 13"/>
          <p:cNvSpPr>
            <a:spLocks noChangeArrowheads="1"/>
          </p:cNvSpPr>
          <p:nvPr/>
        </p:nvSpPr>
        <p:spPr bwMode="auto">
          <a:xfrm>
            <a:off x="10464800" y="4800600"/>
            <a:ext cx="12192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END</a:t>
            </a:r>
            <a:br>
              <a:rPr lang="en-GB" sz="1400">
                <a:latin typeface="Arial Narrow" pitchFamily="34" charset="0"/>
              </a:rPr>
            </a:br>
            <a:r>
              <a:rPr lang="en-GB" sz="1400">
                <a:latin typeface="Arial Narrow" pitchFamily="34" charset="0"/>
              </a:rPr>
              <a:t>TEA </a:t>
            </a:r>
            <a:br>
              <a:rPr lang="en-GB" sz="1400">
                <a:latin typeface="Arial Narrow" pitchFamily="34" charset="0"/>
              </a:rPr>
            </a:br>
            <a:r>
              <a:rPr lang="en-GB" sz="1400">
                <a:latin typeface="Arial Narrow" pitchFamily="34" charset="0"/>
              </a:rPr>
              <a:t>SERVED</a:t>
            </a:r>
          </a:p>
        </p:txBody>
      </p:sp>
      <p:sp>
        <p:nvSpPr>
          <p:cNvPr id="20494" name="AutoShape 14"/>
          <p:cNvSpPr>
            <a:spLocks noChangeArrowheads="1"/>
          </p:cNvSpPr>
          <p:nvPr/>
        </p:nvSpPr>
        <p:spPr bwMode="auto">
          <a:xfrm>
            <a:off x="18288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a:t>
            </a:r>
            <a:br>
              <a:rPr lang="en-GB" sz="1400">
                <a:latin typeface="Arial Narrow" pitchFamily="34" charset="0"/>
              </a:rPr>
            </a:br>
            <a:r>
              <a:rPr lang="en-GB" sz="1400">
                <a:latin typeface="Arial Narrow" pitchFamily="34" charset="0"/>
              </a:rPr>
              <a:t>In Jug</a:t>
            </a:r>
          </a:p>
        </p:txBody>
      </p:sp>
      <p:sp>
        <p:nvSpPr>
          <p:cNvPr id="20495" name="AutoShape 15"/>
          <p:cNvSpPr>
            <a:spLocks noChangeArrowheads="1"/>
          </p:cNvSpPr>
          <p:nvPr/>
        </p:nvSpPr>
        <p:spPr bwMode="auto">
          <a:xfrm>
            <a:off x="30480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Sugar</a:t>
            </a:r>
            <a:br>
              <a:rPr lang="en-GB" sz="1400">
                <a:latin typeface="Arial Narrow" pitchFamily="34" charset="0"/>
              </a:rPr>
            </a:br>
            <a:r>
              <a:rPr lang="en-GB" sz="1400">
                <a:latin typeface="Arial Narrow" pitchFamily="34" charset="0"/>
              </a:rPr>
              <a:t>In Bowl</a:t>
            </a:r>
          </a:p>
        </p:txBody>
      </p:sp>
      <p:sp>
        <p:nvSpPr>
          <p:cNvPr id="20496" name="AutoShape 16"/>
          <p:cNvSpPr>
            <a:spLocks noChangeArrowheads="1"/>
          </p:cNvSpPr>
          <p:nvPr/>
        </p:nvSpPr>
        <p:spPr bwMode="auto">
          <a:xfrm>
            <a:off x="42672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Get Tray</a:t>
            </a:r>
          </a:p>
        </p:txBody>
      </p:sp>
      <p:sp>
        <p:nvSpPr>
          <p:cNvPr id="20497" name="AutoShape 17"/>
          <p:cNvSpPr>
            <a:spLocks noChangeArrowheads="1"/>
          </p:cNvSpPr>
          <p:nvPr/>
        </p:nvSpPr>
        <p:spPr bwMode="auto">
          <a:xfrm>
            <a:off x="5486400" y="4876800"/>
            <a:ext cx="21336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 Sugar,</a:t>
            </a:r>
            <a:br>
              <a:rPr lang="en-GB" sz="1400">
                <a:latin typeface="Arial Narrow" pitchFamily="34" charset="0"/>
              </a:rPr>
            </a:br>
            <a:r>
              <a:rPr lang="en-GB" sz="1400">
                <a:latin typeface="Arial Narrow" pitchFamily="34" charset="0"/>
              </a:rPr>
              <a:t> Cup &amp; Saucer on Tray</a:t>
            </a:r>
          </a:p>
        </p:txBody>
      </p:sp>
      <p:cxnSp>
        <p:nvCxnSpPr>
          <p:cNvPr id="20498" name="AutoShape 18"/>
          <p:cNvCxnSpPr>
            <a:cxnSpLocks noChangeShapeType="1"/>
            <a:stCxn id="20483" idx="3"/>
            <a:endCxn id="20484" idx="1"/>
          </p:cNvCxnSpPr>
          <p:nvPr/>
        </p:nvCxnSpPr>
        <p:spPr bwMode="auto">
          <a:xfrm>
            <a:off x="1339851" y="3314700"/>
            <a:ext cx="368300" cy="0"/>
          </a:xfrm>
          <a:prstGeom prst="straightConnector1">
            <a:avLst/>
          </a:prstGeom>
          <a:noFill/>
          <a:ln w="9525">
            <a:solidFill>
              <a:schemeClr val="tx1"/>
            </a:solidFill>
            <a:round/>
            <a:headEnd/>
            <a:tailEnd type="arrow" w="sm" len="sm"/>
          </a:ln>
        </p:spPr>
      </p:cxnSp>
      <p:cxnSp>
        <p:nvCxnSpPr>
          <p:cNvPr id="20499" name="AutoShape 19"/>
          <p:cNvCxnSpPr>
            <a:cxnSpLocks noChangeShapeType="1"/>
            <a:stCxn id="20484" idx="3"/>
            <a:endCxn id="20485" idx="1"/>
          </p:cNvCxnSpPr>
          <p:nvPr/>
        </p:nvCxnSpPr>
        <p:spPr bwMode="auto">
          <a:xfrm>
            <a:off x="2762252" y="3314700"/>
            <a:ext cx="105833" cy="0"/>
          </a:xfrm>
          <a:prstGeom prst="straightConnector1">
            <a:avLst/>
          </a:prstGeom>
          <a:noFill/>
          <a:ln w="9525">
            <a:solidFill>
              <a:schemeClr val="tx1"/>
            </a:solidFill>
            <a:round/>
            <a:headEnd/>
            <a:tailEnd type="arrow" w="sm" len="sm"/>
          </a:ln>
        </p:spPr>
      </p:cxnSp>
      <p:cxnSp>
        <p:nvCxnSpPr>
          <p:cNvPr id="20500" name="AutoShape 20"/>
          <p:cNvCxnSpPr>
            <a:cxnSpLocks noChangeShapeType="1"/>
            <a:stCxn id="20485" idx="3"/>
            <a:endCxn id="20486" idx="1"/>
          </p:cNvCxnSpPr>
          <p:nvPr/>
        </p:nvCxnSpPr>
        <p:spPr bwMode="auto">
          <a:xfrm>
            <a:off x="3922184" y="3314700"/>
            <a:ext cx="311149" cy="0"/>
          </a:xfrm>
          <a:prstGeom prst="straightConnector1">
            <a:avLst/>
          </a:prstGeom>
          <a:noFill/>
          <a:ln w="9525">
            <a:solidFill>
              <a:schemeClr val="tx1"/>
            </a:solidFill>
            <a:round/>
            <a:headEnd/>
            <a:tailEnd type="arrow" w="sm" len="sm"/>
          </a:ln>
        </p:spPr>
      </p:cxnSp>
      <p:cxnSp>
        <p:nvCxnSpPr>
          <p:cNvPr id="20501" name="AutoShape 21"/>
          <p:cNvCxnSpPr>
            <a:cxnSpLocks noChangeShapeType="1"/>
            <a:stCxn id="20486" idx="3"/>
            <a:endCxn id="20487" idx="1"/>
          </p:cNvCxnSpPr>
          <p:nvPr/>
        </p:nvCxnSpPr>
        <p:spPr bwMode="auto">
          <a:xfrm>
            <a:off x="5287434" y="3314700"/>
            <a:ext cx="105833" cy="0"/>
          </a:xfrm>
          <a:prstGeom prst="straightConnector1">
            <a:avLst/>
          </a:prstGeom>
          <a:noFill/>
          <a:ln w="9525">
            <a:solidFill>
              <a:schemeClr val="tx1"/>
            </a:solidFill>
            <a:round/>
            <a:headEnd/>
            <a:tailEnd type="arrow" w="sm" len="sm"/>
          </a:ln>
        </p:spPr>
      </p:cxnSp>
      <p:cxnSp>
        <p:nvCxnSpPr>
          <p:cNvPr id="20502" name="AutoShape 22"/>
          <p:cNvCxnSpPr>
            <a:cxnSpLocks noChangeShapeType="1"/>
            <a:stCxn id="20487" idx="3"/>
            <a:endCxn id="20488" idx="1"/>
          </p:cNvCxnSpPr>
          <p:nvPr/>
        </p:nvCxnSpPr>
        <p:spPr bwMode="auto">
          <a:xfrm>
            <a:off x="6447367" y="3314700"/>
            <a:ext cx="747184" cy="0"/>
          </a:xfrm>
          <a:prstGeom prst="straightConnector1">
            <a:avLst/>
          </a:prstGeom>
          <a:noFill/>
          <a:ln w="9525">
            <a:solidFill>
              <a:schemeClr val="tx1"/>
            </a:solidFill>
            <a:round/>
            <a:headEnd/>
            <a:tailEnd type="arrow" w="sm" len="sm"/>
          </a:ln>
        </p:spPr>
      </p:cxnSp>
      <p:cxnSp>
        <p:nvCxnSpPr>
          <p:cNvPr id="20503" name="AutoShape 23"/>
          <p:cNvCxnSpPr>
            <a:cxnSpLocks noChangeShapeType="1"/>
            <a:stCxn id="20490" idx="3"/>
            <a:endCxn id="20491" idx="1"/>
          </p:cNvCxnSpPr>
          <p:nvPr/>
        </p:nvCxnSpPr>
        <p:spPr bwMode="auto">
          <a:xfrm>
            <a:off x="9931401" y="3314700"/>
            <a:ext cx="107951" cy="0"/>
          </a:xfrm>
          <a:prstGeom prst="straightConnector1">
            <a:avLst/>
          </a:prstGeom>
          <a:noFill/>
          <a:ln w="9525">
            <a:solidFill>
              <a:schemeClr val="tx1"/>
            </a:solidFill>
            <a:round/>
            <a:headEnd/>
            <a:tailEnd type="arrow" w="sm" len="sm"/>
          </a:ln>
        </p:spPr>
      </p:cxnSp>
      <p:cxnSp>
        <p:nvCxnSpPr>
          <p:cNvPr id="20504" name="AutoShape 24"/>
          <p:cNvCxnSpPr>
            <a:cxnSpLocks noChangeShapeType="1"/>
            <a:stCxn id="20494" idx="3"/>
            <a:endCxn id="20495" idx="1"/>
          </p:cNvCxnSpPr>
          <p:nvPr/>
        </p:nvCxnSpPr>
        <p:spPr bwMode="auto">
          <a:xfrm>
            <a:off x="2863851" y="5143500"/>
            <a:ext cx="165100" cy="0"/>
          </a:xfrm>
          <a:prstGeom prst="straightConnector1">
            <a:avLst/>
          </a:prstGeom>
          <a:noFill/>
          <a:ln w="9525">
            <a:solidFill>
              <a:schemeClr val="tx1"/>
            </a:solidFill>
            <a:round/>
            <a:headEnd/>
            <a:tailEnd type="arrow" w="sm" len="sm"/>
          </a:ln>
        </p:spPr>
      </p:cxnSp>
      <p:cxnSp>
        <p:nvCxnSpPr>
          <p:cNvPr id="20505" name="AutoShape 25"/>
          <p:cNvCxnSpPr>
            <a:cxnSpLocks noChangeShapeType="1"/>
            <a:stCxn id="20495" idx="3"/>
            <a:endCxn id="20496" idx="1"/>
          </p:cNvCxnSpPr>
          <p:nvPr/>
        </p:nvCxnSpPr>
        <p:spPr bwMode="auto">
          <a:xfrm>
            <a:off x="4083051" y="5143500"/>
            <a:ext cx="165100" cy="0"/>
          </a:xfrm>
          <a:prstGeom prst="straightConnector1">
            <a:avLst/>
          </a:prstGeom>
          <a:noFill/>
          <a:ln w="9525">
            <a:solidFill>
              <a:schemeClr val="tx1"/>
            </a:solidFill>
            <a:round/>
            <a:headEnd/>
            <a:tailEnd type="arrow" w="sm" len="sm"/>
          </a:ln>
        </p:spPr>
      </p:cxnSp>
      <p:cxnSp>
        <p:nvCxnSpPr>
          <p:cNvPr id="20506" name="AutoShape 26"/>
          <p:cNvCxnSpPr>
            <a:cxnSpLocks noChangeShapeType="1"/>
            <a:stCxn id="20496" idx="3"/>
            <a:endCxn id="20497" idx="1"/>
          </p:cNvCxnSpPr>
          <p:nvPr/>
        </p:nvCxnSpPr>
        <p:spPr bwMode="auto">
          <a:xfrm>
            <a:off x="5302251" y="5143500"/>
            <a:ext cx="165100" cy="0"/>
          </a:xfrm>
          <a:prstGeom prst="straightConnector1">
            <a:avLst/>
          </a:prstGeom>
          <a:noFill/>
          <a:ln w="9525">
            <a:solidFill>
              <a:schemeClr val="tx1"/>
            </a:solidFill>
            <a:round/>
            <a:headEnd/>
            <a:tailEnd type="arrow" w="sm" len="sm"/>
          </a:ln>
        </p:spPr>
      </p:cxnSp>
      <p:cxnSp>
        <p:nvCxnSpPr>
          <p:cNvPr id="20507" name="AutoShape 27"/>
          <p:cNvCxnSpPr>
            <a:cxnSpLocks noChangeShapeType="1"/>
            <a:stCxn id="20485" idx="3"/>
            <a:endCxn id="20494" idx="1"/>
          </p:cNvCxnSpPr>
          <p:nvPr/>
        </p:nvCxnSpPr>
        <p:spPr bwMode="auto">
          <a:xfrm flipH="1">
            <a:off x="1809752" y="3314700"/>
            <a:ext cx="2112433" cy="1828800"/>
          </a:xfrm>
          <a:prstGeom prst="bentConnector5">
            <a:avLst>
              <a:gd name="adj1" fmla="val -7315"/>
              <a:gd name="adj2" fmla="val 50000"/>
              <a:gd name="adj3" fmla="val 113528"/>
            </a:avLst>
          </a:prstGeom>
          <a:noFill/>
          <a:ln w="9525">
            <a:solidFill>
              <a:schemeClr val="tx1"/>
            </a:solidFill>
            <a:miter lim="800000"/>
            <a:headEnd/>
            <a:tailEnd type="arrow" w="sm" len="sm"/>
          </a:ln>
        </p:spPr>
      </p:cxnSp>
      <p:cxnSp>
        <p:nvCxnSpPr>
          <p:cNvPr id="20508" name="AutoShape 28"/>
          <p:cNvCxnSpPr>
            <a:cxnSpLocks noChangeShapeType="1"/>
            <a:stCxn id="20497" idx="3"/>
            <a:endCxn id="20492" idx="1"/>
          </p:cNvCxnSpPr>
          <p:nvPr/>
        </p:nvCxnSpPr>
        <p:spPr bwMode="auto">
          <a:xfrm>
            <a:off x="7639051" y="5143500"/>
            <a:ext cx="1384300" cy="0"/>
          </a:xfrm>
          <a:prstGeom prst="straightConnector1">
            <a:avLst/>
          </a:prstGeom>
          <a:noFill/>
          <a:ln w="9525">
            <a:solidFill>
              <a:schemeClr val="tx1"/>
            </a:solidFill>
            <a:round/>
            <a:headEnd/>
            <a:tailEnd type="arrow" w="sm" len="sm"/>
          </a:ln>
        </p:spPr>
      </p:cxnSp>
      <p:cxnSp>
        <p:nvCxnSpPr>
          <p:cNvPr id="20509" name="AutoShape 29"/>
          <p:cNvCxnSpPr>
            <a:cxnSpLocks noChangeShapeType="1"/>
            <a:stCxn id="20491" idx="3"/>
            <a:endCxn id="20492" idx="1"/>
          </p:cNvCxnSpPr>
          <p:nvPr/>
        </p:nvCxnSpPr>
        <p:spPr bwMode="auto">
          <a:xfrm flipH="1">
            <a:off x="9023351" y="3314700"/>
            <a:ext cx="2070100" cy="1828800"/>
          </a:xfrm>
          <a:prstGeom prst="bentConnector5">
            <a:avLst>
              <a:gd name="adj1" fmla="val -13806"/>
              <a:gd name="adj2" fmla="val 50000"/>
              <a:gd name="adj3" fmla="val 113806"/>
            </a:avLst>
          </a:prstGeom>
          <a:noFill/>
          <a:ln w="9525">
            <a:solidFill>
              <a:schemeClr val="tx1"/>
            </a:solidFill>
            <a:miter lim="800000"/>
            <a:headEnd/>
            <a:tailEnd type="arrow" w="sm" len="sm"/>
          </a:ln>
        </p:spPr>
      </p:cxnSp>
      <p:cxnSp>
        <p:nvCxnSpPr>
          <p:cNvPr id="20510" name="AutoShape 30"/>
          <p:cNvCxnSpPr>
            <a:cxnSpLocks noChangeShapeType="1"/>
            <a:stCxn id="20492" idx="3"/>
            <a:endCxn id="20493" idx="1"/>
          </p:cNvCxnSpPr>
          <p:nvPr/>
        </p:nvCxnSpPr>
        <p:spPr bwMode="auto">
          <a:xfrm>
            <a:off x="10077451" y="5143500"/>
            <a:ext cx="368300" cy="0"/>
          </a:xfrm>
          <a:prstGeom prst="straightConnector1">
            <a:avLst/>
          </a:prstGeom>
          <a:noFill/>
          <a:ln w="9525">
            <a:solidFill>
              <a:schemeClr val="tx1"/>
            </a:solidFill>
            <a:round/>
            <a:headEnd/>
            <a:tailEnd type="arrow" w="sm" len="sm"/>
          </a:ln>
        </p:spPr>
      </p:cxnSp>
      <p:cxnSp>
        <p:nvCxnSpPr>
          <p:cNvPr id="20511" name="AutoShape 31"/>
          <p:cNvCxnSpPr>
            <a:cxnSpLocks noChangeShapeType="1"/>
            <a:stCxn id="20487" idx="3"/>
            <a:endCxn id="20489" idx="1"/>
          </p:cNvCxnSpPr>
          <p:nvPr/>
        </p:nvCxnSpPr>
        <p:spPr bwMode="auto">
          <a:xfrm flipV="1">
            <a:off x="6447367" y="2400300"/>
            <a:ext cx="747184" cy="914400"/>
          </a:xfrm>
          <a:prstGeom prst="bentConnector3">
            <a:avLst>
              <a:gd name="adj1" fmla="val 49856"/>
            </a:avLst>
          </a:prstGeom>
          <a:noFill/>
          <a:ln w="9525">
            <a:solidFill>
              <a:schemeClr val="tx1"/>
            </a:solidFill>
            <a:miter lim="800000"/>
            <a:headEnd/>
            <a:tailEnd type="arrow" w="sm" len="sm"/>
          </a:ln>
        </p:spPr>
      </p:cxnSp>
      <p:cxnSp>
        <p:nvCxnSpPr>
          <p:cNvPr id="20512" name="AutoShape 32"/>
          <p:cNvCxnSpPr>
            <a:cxnSpLocks noChangeShapeType="1"/>
            <a:stCxn id="20489" idx="3"/>
            <a:endCxn id="20490" idx="1"/>
          </p:cNvCxnSpPr>
          <p:nvPr/>
        </p:nvCxnSpPr>
        <p:spPr bwMode="auto">
          <a:xfrm>
            <a:off x="8248652" y="2400300"/>
            <a:ext cx="628649" cy="914400"/>
          </a:xfrm>
          <a:prstGeom prst="bentConnector3">
            <a:avLst>
              <a:gd name="adj1" fmla="val 49833"/>
            </a:avLst>
          </a:prstGeom>
          <a:noFill/>
          <a:ln w="9525">
            <a:solidFill>
              <a:schemeClr val="tx1"/>
            </a:solidFill>
            <a:miter lim="800000"/>
            <a:headEnd/>
            <a:tailEnd type="arrow" w="sm" len="sm"/>
          </a:ln>
        </p:spPr>
      </p:cxnSp>
      <p:cxnSp>
        <p:nvCxnSpPr>
          <p:cNvPr id="20513" name="AutoShape 33"/>
          <p:cNvCxnSpPr>
            <a:cxnSpLocks noChangeShapeType="1"/>
            <a:stCxn id="20488" idx="3"/>
            <a:endCxn id="20490" idx="1"/>
          </p:cNvCxnSpPr>
          <p:nvPr/>
        </p:nvCxnSpPr>
        <p:spPr bwMode="auto">
          <a:xfrm>
            <a:off x="8248652" y="3314700"/>
            <a:ext cx="628649" cy="0"/>
          </a:xfrm>
          <a:prstGeom prst="straightConnector1">
            <a:avLst/>
          </a:prstGeom>
          <a:noFill/>
          <a:ln w="9525">
            <a:solidFill>
              <a:schemeClr val="tx1"/>
            </a:solidFill>
            <a:round/>
            <a:headEnd/>
            <a:tailEnd type="arrow" w="sm" len="sm"/>
          </a:ln>
        </p:spPr>
      </p:cxnSp>
      <p:grpSp>
        <p:nvGrpSpPr>
          <p:cNvPr id="2" name="Group 34"/>
          <p:cNvGrpSpPr>
            <a:grpSpLocks/>
          </p:cNvGrpSpPr>
          <p:nvPr/>
        </p:nvGrpSpPr>
        <p:grpSpPr bwMode="auto">
          <a:xfrm>
            <a:off x="1926167" y="2667000"/>
            <a:ext cx="8731251" cy="3051175"/>
            <a:chOff x="910" y="1008"/>
            <a:chExt cx="4125" cy="1922"/>
          </a:xfrm>
        </p:grpSpPr>
        <p:sp>
          <p:nvSpPr>
            <p:cNvPr id="20515" name="Text Box 35"/>
            <p:cNvSpPr txBox="1">
              <a:spLocks noChangeArrowheads="1"/>
            </p:cNvSpPr>
            <p:nvPr/>
          </p:nvSpPr>
          <p:spPr bwMode="auto">
            <a:xfrm>
              <a:off x="910"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0516" name="Text Box 36"/>
            <p:cNvSpPr txBox="1">
              <a:spLocks noChangeArrowheads="1"/>
            </p:cNvSpPr>
            <p:nvPr/>
          </p:nvSpPr>
          <p:spPr bwMode="auto">
            <a:xfrm>
              <a:off x="1486"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3s</a:t>
              </a:r>
            </a:p>
          </p:txBody>
        </p:sp>
        <p:sp>
          <p:nvSpPr>
            <p:cNvPr id="20517" name="Text Box 37"/>
            <p:cNvSpPr txBox="1">
              <a:spLocks noChangeArrowheads="1"/>
            </p:cNvSpPr>
            <p:nvPr/>
          </p:nvSpPr>
          <p:spPr bwMode="auto">
            <a:xfrm>
              <a:off x="2110" y="1584"/>
              <a:ext cx="242"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180s</a:t>
              </a:r>
            </a:p>
          </p:txBody>
        </p:sp>
        <p:sp>
          <p:nvSpPr>
            <p:cNvPr id="20518" name="Text Box 38"/>
            <p:cNvSpPr txBox="1">
              <a:spLocks noChangeArrowheads="1"/>
            </p:cNvSpPr>
            <p:nvPr/>
          </p:nvSpPr>
          <p:spPr bwMode="auto">
            <a:xfrm>
              <a:off x="2686"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0519" name="Text Box 39"/>
            <p:cNvSpPr txBox="1">
              <a:spLocks noChangeArrowheads="1"/>
            </p:cNvSpPr>
            <p:nvPr/>
          </p:nvSpPr>
          <p:spPr bwMode="auto">
            <a:xfrm>
              <a:off x="3550"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0520" name="Text Box 40"/>
            <p:cNvSpPr txBox="1">
              <a:spLocks noChangeArrowheads="1"/>
            </p:cNvSpPr>
            <p:nvPr/>
          </p:nvSpPr>
          <p:spPr bwMode="auto">
            <a:xfrm>
              <a:off x="3502" y="1008"/>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0521" name="Text Box 41"/>
            <p:cNvSpPr txBox="1">
              <a:spLocks noChangeArrowheads="1"/>
            </p:cNvSpPr>
            <p:nvPr/>
          </p:nvSpPr>
          <p:spPr bwMode="auto">
            <a:xfrm>
              <a:off x="4318"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0522" name="Text Box 42"/>
            <p:cNvSpPr txBox="1">
              <a:spLocks noChangeArrowheads="1"/>
            </p:cNvSpPr>
            <p:nvPr/>
          </p:nvSpPr>
          <p:spPr bwMode="auto">
            <a:xfrm>
              <a:off x="4871"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0523" name="Text Box 43"/>
            <p:cNvSpPr txBox="1">
              <a:spLocks noChangeArrowheads="1"/>
            </p:cNvSpPr>
            <p:nvPr/>
          </p:nvSpPr>
          <p:spPr bwMode="auto">
            <a:xfrm>
              <a:off x="958"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0524" name="Text Box 44"/>
            <p:cNvSpPr txBox="1">
              <a:spLocks noChangeArrowheads="1"/>
            </p:cNvSpPr>
            <p:nvPr/>
          </p:nvSpPr>
          <p:spPr bwMode="auto">
            <a:xfrm>
              <a:off x="1534"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0525" name="Text Box 45"/>
            <p:cNvSpPr txBox="1">
              <a:spLocks noChangeArrowheads="1"/>
            </p:cNvSpPr>
            <p:nvPr/>
          </p:nvSpPr>
          <p:spPr bwMode="auto">
            <a:xfrm>
              <a:off x="2133"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0526" name="Text Box 46"/>
            <p:cNvSpPr txBox="1">
              <a:spLocks noChangeArrowheads="1"/>
            </p:cNvSpPr>
            <p:nvPr/>
          </p:nvSpPr>
          <p:spPr bwMode="auto">
            <a:xfrm>
              <a:off x="292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0527" name="Text Box 47"/>
            <p:cNvSpPr txBox="1">
              <a:spLocks noChangeArrowheads="1"/>
            </p:cNvSpPr>
            <p:nvPr/>
          </p:nvSpPr>
          <p:spPr bwMode="auto">
            <a:xfrm>
              <a:off x="436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20s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77334" y="169818"/>
            <a:ext cx="8596668" cy="640080"/>
          </a:xfrm>
        </p:spPr>
        <p:txBody>
          <a:bodyPr>
            <a:noAutofit/>
          </a:bodyPr>
          <a:lstStyle/>
          <a:p>
            <a:pPr eaLnBrk="1" hangingPunct="1"/>
            <a:r>
              <a:rPr lang="en-GB" sz="4400" dirty="0" smtClean="0">
                <a:solidFill>
                  <a:srgbClr val="FF0000"/>
                </a:solidFill>
              </a:rPr>
              <a:t>Gantt Chart</a:t>
            </a:r>
          </a:p>
        </p:txBody>
      </p:sp>
      <p:sp>
        <p:nvSpPr>
          <p:cNvPr id="21507" name="Rectangle 3"/>
          <p:cNvSpPr>
            <a:spLocks noGrp="1" noChangeArrowheads="1"/>
          </p:cNvSpPr>
          <p:nvPr>
            <p:ph type="body" idx="1"/>
          </p:nvPr>
        </p:nvSpPr>
        <p:spPr>
          <a:xfrm>
            <a:off x="339635" y="914400"/>
            <a:ext cx="10202091" cy="5630091"/>
          </a:xfrm>
        </p:spPr>
        <p:txBody>
          <a:bodyPr>
            <a:noAutofit/>
          </a:bodyPr>
          <a:lstStyle/>
          <a:p>
            <a:pPr eaLnBrk="1" hangingPunct="1"/>
            <a:r>
              <a:rPr lang="en-GB" sz="3400" dirty="0" smtClean="0">
                <a:latin typeface="Times New Roman" pitchFamily="18" charset="0"/>
                <a:cs typeface="Times New Roman" pitchFamily="18" charset="0"/>
              </a:rPr>
              <a:t>Named after its originator Henry Gantt.</a:t>
            </a:r>
          </a:p>
          <a:p>
            <a:pPr eaLnBrk="1" hangingPunct="1"/>
            <a:r>
              <a:rPr lang="en-GB" sz="3400" dirty="0" smtClean="0">
                <a:latin typeface="Times New Roman" pitchFamily="18" charset="0"/>
                <a:cs typeface="Times New Roman" pitchFamily="18" charset="0"/>
              </a:rPr>
              <a:t>A Gantt chart is a </a:t>
            </a:r>
            <a:r>
              <a:rPr lang="en-GB" sz="3400" dirty="0" smtClean="0">
                <a:solidFill>
                  <a:srgbClr val="FF9900"/>
                </a:solidFill>
                <a:latin typeface="Times New Roman" pitchFamily="18" charset="0"/>
                <a:cs typeface="Times New Roman" pitchFamily="18" charset="0"/>
              </a:rPr>
              <a:t>graph</a:t>
            </a:r>
            <a:r>
              <a:rPr lang="en-GB" sz="3400" dirty="0" smtClean="0">
                <a:latin typeface="Times New Roman" pitchFamily="18" charset="0"/>
                <a:cs typeface="Times New Roman" pitchFamily="18" charset="0"/>
              </a:rPr>
              <a:t> which illustrates on a timeline when each activity will start, finish and end. It’s a pictorial representation of each stage of the project.</a:t>
            </a:r>
          </a:p>
          <a:p>
            <a:r>
              <a:rPr lang="en-US" sz="3400" dirty="0" smtClean="0">
                <a:latin typeface="Times New Roman" pitchFamily="18" charset="0"/>
                <a:cs typeface="Times New Roman" pitchFamily="18" charset="0"/>
              </a:rPr>
              <a:t>A GANTT Chart is a horizontal bar chart that illustrates a Project schedule.</a:t>
            </a:r>
          </a:p>
          <a:p>
            <a:r>
              <a:rPr lang="en-US" sz="3400" dirty="0" smtClean="0">
                <a:latin typeface="Times New Roman" pitchFamily="18" charset="0"/>
                <a:cs typeface="Times New Roman" pitchFamily="18" charset="0"/>
              </a:rPr>
              <a:t>In the GANTT Chart Time is displayed on the horizontal axis and the Tasks/ Activities  are arranged vertically from top to bottom, in order of their start dates.</a:t>
            </a:r>
          </a:p>
          <a:p>
            <a:pPr eaLnBrk="1" hangingPunct="1"/>
            <a:endParaRPr lang="en-GB" sz="3600" dirty="0" smtClean="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Autofit/>
          </a:bodyPr>
          <a:lstStyle/>
          <a:p>
            <a:pPr eaLnBrk="1" hangingPunct="1"/>
            <a:r>
              <a:rPr lang="en-GB" sz="4000" dirty="0" smtClean="0">
                <a:solidFill>
                  <a:srgbClr val="FF0000"/>
                </a:solidFill>
              </a:rPr>
              <a:t>Tool &amp; Technique </a:t>
            </a:r>
            <a:br>
              <a:rPr lang="en-GB" sz="4000" dirty="0" smtClean="0">
                <a:solidFill>
                  <a:srgbClr val="FF0000"/>
                </a:solidFill>
              </a:rPr>
            </a:br>
            <a:r>
              <a:rPr lang="en-GB" sz="4000" dirty="0" smtClean="0">
                <a:solidFill>
                  <a:srgbClr val="FF0000"/>
                </a:solidFill>
              </a:rPr>
              <a:t>The Gantt Chart </a:t>
            </a:r>
          </a:p>
        </p:txBody>
      </p:sp>
      <p:pic>
        <p:nvPicPr>
          <p:cNvPr id="22531" name="Picture 3"/>
          <p:cNvPicPr>
            <a:picLocks noChangeAspect="1" noChangeArrowheads="1"/>
          </p:cNvPicPr>
          <p:nvPr/>
        </p:nvPicPr>
        <p:blipFill>
          <a:blip r:embed="rId3"/>
          <a:srcRect/>
          <a:stretch>
            <a:fillRect/>
          </a:stretch>
        </p:blipFill>
        <p:spPr bwMode="auto">
          <a:xfrm>
            <a:off x="304800" y="2286000"/>
            <a:ext cx="11379200" cy="2914650"/>
          </a:xfrm>
          <a:prstGeom prst="rect">
            <a:avLst/>
          </a:prstGeom>
          <a:noFill/>
          <a:ln w="9525">
            <a:noFill/>
            <a:miter lim="800000"/>
            <a:headEnd/>
            <a:tailEnd type="none" w="sm" len="sm"/>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p:txBody>
          <a:bodyPr>
            <a:normAutofit fontScale="90000"/>
          </a:bodyPr>
          <a:lstStyle/>
          <a:p>
            <a:pPr eaLnBrk="1" hangingPunct="1"/>
            <a:r>
              <a:rPr lang="en-GB" sz="3600" b="1" dirty="0" smtClean="0">
                <a:solidFill>
                  <a:srgbClr val="FF0000"/>
                </a:solidFill>
              </a:rPr>
              <a:t>Tool &amp; Technique  </a:t>
            </a:r>
            <a:br>
              <a:rPr lang="en-GB" sz="3600" b="1" dirty="0" smtClean="0">
                <a:solidFill>
                  <a:srgbClr val="FF0000"/>
                </a:solidFill>
              </a:rPr>
            </a:br>
            <a:r>
              <a:rPr lang="en-GB" sz="3600" b="1" dirty="0" smtClean="0">
                <a:solidFill>
                  <a:srgbClr val="FF0000"/>
                </a:solidFill>
              </a:rPr>
              <a:t>Critical Path Analysis</a:t>
            </a:r>
            <a:br>
              <a:rPr lang="en-GB" sz="3600" b="1" dirty="0" smtClean="0">
                <a:solidFill>
                  <a:srgbClr val="FF0000"/>
                </a:solidFill>
              </a:rPr>
            </a:br>
            <a:r>
              <a:rPr lang="en-GB" sz="2800" dirty="0" smtClean="0">
                <a:solidFill>
                  <a:srgbClr val="FF0000"/>
                </a:solidFill>
              </a:rPr>
              <a:t>(for Making the Tea)</a:t>
            </a:r>
          </a:p>
        </p:txBody>
      </p:sp>
      <p:sp>
        <p:nvSpPr>
          <p:cNvPr id="23555" name="AutoShape 1027"/>
          <p:cNvSpPr>
            <a:spLocks noChangeArrowheads="1"/>
          </p:cNvSpPr>
          <p:nvPr/>
        </p:nvSpPr>
        <p:spPr bwMode="auto">
          <a:xfrm>
            <a:off x="304800" y="2971800"/>
            <a:ext cx="10160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START</a:t>
            </a:r>
          </a:p>
        </p:txBody>
      </p:sp>
      <p:sp>
        <p:nvSpPr>
          <p:cNvPr id="23556" name="AutoShape 1028"/>
          <p:cNvSpPr>
            <a:spLocks noChangeArrowheads="1"/>
          </p:cNvSpPr>
          <p:nvPr/>
        </p:nvSpPr>
        <p:spPr bwMode="auto">
          <a:xfrm>
            <a:off x="1612900"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Fill</a:t>
            </a:r>
            <a:br>
              <a:rPr lang="en-GB" sz="1400">
                <a:latin typeface="Arial Narrow" pitchFamily="34" charset="0"/>
              </a:rPr>
            </a:br>
            <a:r>
              <a:rPr lang="en-GB" sz="1400">
                <a:latin typeface="Arial Narrow" pitchFamily="34" charset="0"/>
              </a:rPr>
              <a:t>Kettle</a:t>
            </a:r>
          </a:p>
        </p:txBody>
      </p:sp>
      <p:sp>
        <p:nvSpPr>
          <p:cNvPr id="23557" name="AutoShape 1029"/>
          <p:cNvSpPr>
            <a:spLocks noChangeArrowheads="1"/>
          </p:cNvSpPr>
          <p:nvPr/>
        </p:nvSpPr>
        <p:spPr bwMode="auto">
          <a:xfrm>
            <a:off x="2887133"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Switch</a:t>
            </a:r>
            <a:br>
              <a:rPr lang="en-GB" sz="1400">
                <a:latin typeface="Arial Narrow" pitchFamily="34" charset="0"/>
              </a:rPr>
            </a:br>
            <a:r>
              <a:rPr lang="en-GB" sz="1400">
                <a:latin typeface="Arial Narrow" pitchFamily="34" charset="0"/>
              </a:rPr>
              <a:t> Kettle On</a:t>
            </a:r>
          </a:p>
        </p:txBody>
      </p:sp>
      <p:sp>
        <p:nvSpPr>
          <p:cNvPr id="23558" name="AutoShape 1030"/>
          <p:cNvSpPr>
            <a:spLocks noChangeArrowheads="1"/>
          </p:cNvSpPr>
          <p:nvPr/>
        </p:nvSpPr>
        <p:spPr bwMode="auto">
          <a:xfrm>
            <a:off x="4252384"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Boil Water</a:t>
            </a:r>
            <a:br>
              <a:rPr lang="en-GB" sz="1400">
                <a:latin typeface="Arial Narrow" pitchFamily="34" charset="0"/>
              </a:rPr>
            </a:br>
            <a:r>
              <a:rPr lang="en-GB" sz="1400">
                <a:latin typeface="Arial Narrow" pitchFamily="34" charset="0"/>
              </a:rPr>
              <a:t>(Initial)</a:t>
            </a:r>
          </a:p>
        </p:txBody>
      </p:sp>
      <p:sp>
        <p:nvSpPr>
          <p:cNvPr id="23559" name="AutoShape 1031"/>
          <p:cNvSpPr>
            <a:spLocks noChangeArrowheads="1"/>
          </p:cNvSpPr>
          <p:nvPr/>
        </p:nvSpPr>
        <p:spPr bwMode="auto">
          <a:xfrm>
            <a:off x="5450417"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Scold Pot</a:t>
            </a:r>
          </a:p>
        </p:txBody>
      </p:sp>
      <p:sp>
        <p:nvSpPr>
          <p:cNvPr id="23560" name="AutoShape 1032"/>
          <p:cNvSpPr>
            <a:spLocks noChangeArrowheads="1"/>
          </p:cNvSpPr>
          <p:nvPr/>
        </p:nvSpPr>
        <p:spPr bwMode="auto">
          <a:xfrm>
            <a:off x="72136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a:t>
            </a:r>
            <a:br>
              <a:rPr lang="en-GB" sz="1400">
                <a:latin typeface="Arial Narrow" pitchFamily="34" charset="0"/>
              </a:rPr>
            </a:br>
            <a:r>
              <a:rPr lang="en-GB" sz="1400">
                <a:latin typeface="Arial Narrow" pitchFamily="34" charset="0"/>
              </a:rPr>
              <a:t>Tea-bag In</a:t>
            </a:r>
          </a:p>
        </p:txBody>
      </p:sp>
      <p:sp>
        <p:nvSpPr>
          <p:cNvPr id="23561" name="AutoShape 1033"/>
          <p:cNvSpPr>
            <a:spLocks noChangeArrowheads="1"/>
          </p:cNvSpPr>
          <p:nvPr/>
        </p:nvSpPr>
        <p:spPr bwMode="auto">
          <a:xfrm>
            <a:off x="7213600" y="21336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Re-Boil</a:t>
            </a:r>
          </a:p>
        </p:txBody>
      </p:sp>
      <p:sp>
        <p:nvSpPr>
          <p:cNvPr id="23562" name="AutoShape 1034"/>
          <p:cNvSpPr>
            <a:spLocks noChangeArrowheads="1"/>
          </p:cNvSpPr>
          <p:nvPr/>
        </p:nvSpPr>
        <p:spPr bwMode="auto">
          <a:xfrm>
            <a:off x="8896351"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Pour</a:t>
            </a:r>
            <a:br>
              <a:rPr lang="en-GB" sz="1400">
                <a:latin typeface="Arial Narrow" pitchFamily="34" charset="0"/>
              </a:rPr>
            </a:br>
            <a:r>
              <a:rPr lang="en-GB" sz="1400">
                <a:latin typeface="Arial Narrow" pitchFamily="34" charset="0"/>
              </a:rPr>
              <a:t>Water</a:t>
            </a:r>
          </a:p>
        </p:txBody>
      </p:sp>
      <p:sp>
        <p:nvSpPr>
          <p:cNvPr id="23563" name="AutoShape 1035"/>
          <p:cNvSpPr>
            <a:spLocks noChangeArrowheads="1"/>
          </p:cNvSpPr>
          <p:nvPr/>
        </p:nvSpPr>
        <p:spPr bwMode="auto">
          <a:xfrm>
            <a:off x="10058400"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Place Pot</a:t>
            </a:r>
            <a:br>
              <a:rPr lang="en-GB" sz="1400">
                <a:latin typeface="Arial Narrow" pitchFamily="34" charset="0"/>
              </a:rPr>
            </a:br>
            <a:r>
              <a:rPr lang="en-GB" sz="1400">
                <a:latin typeface="Arial Narrow" pitchFamily="34" charset="0"/>
              </a:rPr>
              <a:t>On Tray</a:t>
            </a:r>
          </a:p>
        </p:txBody>
      </p:sp>
      <p:sp>
        <p:nvSpPr>
          <p:cNvPr id="23564" name="AutoShape 1036"/>
          <p:cNvSpPr>
            <a:spLocks noChangeArrowheads="1"/>
          </p:cNvSpPr>
          <p:nvPr/>
        </p:nvSpPr>
        <p:spPr bwMode="auto">
          <a:xfrm>
            <a:off x="9042400" y="48768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Serve</a:t>
            </a:r>
          </a:p>
        </p:txBody>
      </p:sp>
      <p:sp>
        <p:nvSpPr>
          <p:cNvPr id="23565" name="AutoShape 1037"/>
          <p:cNvSpPr>
            <a:spLocks noChangeArrowheads="1"/>
          </p:cNvSpPr>
          <p:nvPr/>
        </p:nvSpPr>
        <p:spPr bwMode="auto">
          <a:xfrm>
            <a:off x="10464800" y="4800600"/>
            <a:ext cx="12192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END</a:t>
            </a:r>
            <a:br>
              <a:rPr lang="en-GB" sz="1400">
                <a:latin typeface="Arial Narrow" pitchFamily="34" charset="0"/>
              </a:rPr>
            </a:br>
            <a:r>
              <a:rPr lang="en-GB" sz="1400">
                <a:latin typeface="Arial Narrow" pitchFamily="34" charset="0"/>
              </a:rPr>
              <a:t>TEA </a:t>
            </a:r>
            <a:br>
              <a:rPr lang="en-GB" sz="1400">
                <a:latin typeface="Arial Narrow" pitchFamily="34" charset="0"/>
              </a:rPr>
            </a:br>
            <a:r>
              <a:rPr lang="en-GB" sz="1400">
                <a:latin typeface="Arial Narrow" pitchFamily="34" charset="0"/>
              </a:rPr>
              <a:t>SERVED</a:t>
            </a:r>
          </a:p>
        </p:txBody>
      </p:sp>
      <p:sp>
        <p:nvSpPr>
          <p:cNvPr id="23566" name="AutoShape 1038"/>
          <p:cNvSpPr>
            <a:spLocks noChangeArrowheads="1"/>
          </p:cNvSpPr>
          <p:nvPr/>
        </p:nvSpPr>
        <p:spPr bwMode="auto">
          <a:xfrm>
            <a:off x="18288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a:t>
            </a:r>
            <a:br>
              <a:rPr lang="en-GB" sz="1400">
                <a:latin typeface="Arial Narrow" pitchFamily="34" charset="0"/>
              </a:rPr>
            </a:br>
            <a:r>
              <a:rPr lang="en-GB" sz="1400">
                <a:latin typeface="Arial Narrow" pitchFamily="34" charset="0"/>
              </a:rPr>
              <a:t>In Jug</a:t>
            </a:r>
          </a:p>
        </p:txBody>
      </p:sp>
      <p:sp>
        <p:nvSpPr>
          <p:cNvPr id="23567" name="AutoShape 1039"/>
          <p:cNvSpPr>
            <a:spLocks noChangeArrowheads="1"/>
          </p:cNvSpPr>
          <p:nvPr/>
        </p:nvSpPr>
        <p:spPr bwMode="auto">
          <a:xfrm>
            <a:off x="30480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Sugar</a:t>
            </a:r>
            <a:br>
              <a:rPr lang="en-GB" sz="1400">
                <a:latin typeface="Arial Narrow" pitchFamily="34" charset="0"/>
              </a:rPr>
            </a:br>
            <a:r>
              <a:rPr lang="en-GB" sz="1400">
                <a:latin typeface="Arial Narrow" pitchFamily="34" charset="0"/>
              </a:rPr>
              <a:t>In Bowl</a:t>
            </a:r>
          </a:p>
        </p:txBody>
      </p:sp>
      <p:sp>
        <p:nvSpPr>
          <p:cNvPr id="23568" name="AutoShape 1040"/>
          <p:cNvSpPr>
            <a:spLocks noChangeArrowheads="1"/>
          </p:cNvSpPr>
          <p:nvPr/>
        </p:nvSpPr>
        <p:spPr bwMode="auto">
          <a:xfrm>
            <a:off x="4267200" y="48768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Get Tray</a:t>
            </a:r>
          </a:p>
        </p:txBody>
      </p:sp>
      <p:sp>
        <p:nvSpPr>
          <p:cNvPr id="23569" name="AutoShape 1041"/>
          <p:cNvSpPr>
            <a:spLocks noChangeArrowheads="1"/>
          </p:cNvSpPr>
          <p:nvPr/>
        </p:nvSpPr>
        <p:spPr bwMode="auto">
          <a:xfrm>
            <a:off x="5486400" y="4876800"/>
            <a:ext cx="21336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 Sugar,</a:t>
            </a:r>
            <a:br>
              <a:rPr lang="en-GB" sz="1400">
                <a:latin typeface="Arial Narrow" pitchFamily="34" charset="0"/>
              </a:rPr>
            </a:br>
            <a:r>
              <a:rPr lang="en-GB" sz="1400">
                <a:latin typeface="Arial Narrow" pitchFamily="34" charset="0"/>
              </a:rPr>
              <a:t> Cup &amp; Saucer on Tray</a:t>
            </a:r>
          </a:p>
        </p:txBody>
      </p:sp>
      <p:cxnSp>
        <p:nvCxnSpPr>
          <p:cNvPr id="23570" name="AutoShape 1042"/>
          <p:cNvCxnSpPr>
            <a:cxnSpLocks noChangeShapeType="1"/>
            <a:stCxn id="23555" idx="3"/>
            <a:endCxn id="23556" idx="1"/>
          </p:cNvCxnSpPr>
          <p:nvPr/>
        </p:nvCxnSpPr>
        <p:spPr bwMode="auto">
          <a:xfrm>
            <a:off x="1339851" y="3314700"/>
            <a:ext cx="254000" cy="0"/>
          </a:xfrm>
          <a:prstGeom prst="straightConnector1">
            <a:avLst/>
          </a:prstGeom>
          <a:noFill/>
          <a:ln w="28575">
            <a:solidFill>
              <a:srgbClr val="FF0000"/>
            </a:solidFill>
            <a:round/>
            <a:headEnd/>
            <a:tailEnd type="arrow" w="sm" len="sm"/>
          </a:ln>
        </p:spPr>
      </p:cxnSp>
      <p:cxnSp>
        <p:nvCxnSpPr>
          <p:cNvPr id="23571" name="AutoShape 1043"/>
          <p:cNvCxnSpPr>
            <a:cxnSpLocks noChangeShapeType="1"/>
            <a:stCxn id="23556" idx="3"/>
            <a:endCxn id="23557" idx="1"/>
          </p:cNvCxnSpPr>
          <p:nvPr/>
        </p:nvCxnSpPr>
        <p:spPr bwMode="auto">
          <a:xfrm>
            <a:off x="2647951" y="3314700"/>
            <a:ext cx="220133" cy="0"/>
          </a:xfrm>
          <a:prstGeom prst="straightConnector1">
            <a:avLst/>
          </a:prstGeom>
          <a:noFill/>
          <a:ln w="28575">
            <a:solidFill>
              <a:srgbClr val="FF0000"/>
            </a:solidFill>
            <a:round/>
            <a:headEnd/>
            <a:tailEnd type="arrow" w="sm" len="sm"/>
          </a:ln>
        </p:spPr>
      </p:cxnSp>
      <p:cxnSp>
        <p:nvCxnSpPr>
          <p:cNvPr id="23572" name="AutoShape 1044"/>
          <p:cNvCxnSpPr>
            <a:cxnSpLocks noChangeShapeType="1"/>
            <a:stCxn id="23557" idx="3"/>
            <a:endCxn id="23558" idx="1"/>
          </p:cNvCxnSpPr>
          <p:nvPr/>
        </p:nvCxnSpPr>
        <p:spPr bwMode="auto">
          <a:xfrm>
            <a:off x="3922184" y="3314700"/>
            <a:ext cx="311149" cy="0"/>
          </a:xfrm>
          <a:prstGeom prst="straightConnector1">
            <a:avLst/>
          </a:prstGeom>
          <a:noFill/>
          <a:ln w="28575">
            <a:solidFill>
              <a:srgbClr val="FF0000"/>
            </a:solidFill>
            <a:round/>
            <a:headEnd/>
            <a:tailEnd type="arrow" w="sm" len="sm"/>
          </a:ln>
        </p:spPr>
      </p:cxnSp>
      <p:cxnSp>
        <p:nvCxnSpPr>
          <p:cNvPr id="23573" name="AutoShape 1045"/>
          <p:cNvCxnSpPr>
            <a:cxnSpLocks noChangeShapeType="1"/>
            <a:stCxn id="23558" idx="3"/>
            <a:endCxn id="23559" idx="1"/>
          </p:cNvCxnSpPr>
          <p:nvPr/>
        </p:nvCxnSpPr>
        <p:spPr bwMode="auto">
          <a:xfrm>
            <a:off x="5287434" y="3314700"/>
            <a:ext cx="143933" cy="0"/>
          </a:xfrm>
          <a:prstGeom prst="straightConnector1">
            <a:avLst/>
          </a:prstGeom>
          <a:noFill/>
          <a:ln w="9525">
            <a:solidFill>
              <a:schemeClr val="tx1"/>
            </a:solidFill>
            <a:round/>
            <a:headEnd/>
            <a:tailEnd type="arrow" w="sm" len="sm"/>
          </a:ln>
        </p:spPr>
      </p:cxnSp>
      <p:cxnSp>
        <p:nvCxnSpPr>
          <p:cNvPr id="23574" name="AutoShape 1046"/>
          <p:cNvCxnSpPr>
            <a:cxnSpLocks noChangeShapeType="1"/>
            <a:stCxn id="23559" idx="3"/>
            <a:endCxn id="23560" idx="1"/>
          </p:cNvCxnSpPr>
          <p:nvPr/>
        </p:nvCxnSpPr>
        <p:spPr bwMode="auto">
          <a:xfrm>
            <a:off x="6485467" y="3314700"/>
            <a:ext cx="709084" cy="0"/>
          </a:xfrm>
          <a:prstGeom prst="straightConnector1">
            <a:avLst/>
          </a:prstGeom>
          <a:noFill/>
          <a:ln w="9525">
            <a:solidFill>
              <a:schemeClr val="tx1"/>
            </a:solidFill>
            <a:round/>
            <a:headEnd/>
            <a:tailEnd type="arrow" w="sm" len="sm"/>
          </a:ln>
        </p:spPr>
      </p:cxnSp>
      <p:cxnSp>
        <p:nvCxnSpPr>
          <p:cNvPr id="23575" name="AutoShape 1047"/>
          <p:cNvCxnSpPr>
            <a:cxnSpLocks noChangeShapeType="1"/>
            <a:stCxn id="23562" idx="3"/>
            <a:endCxn id="23563" idx="1"/>
          </p:cNvCxnSpPr>
          <p:nvPr/>
        </p:nvCxnSpPr>
        <p:spPr bwMode="auto">
          <a:xfrm>
            <a:off x="9931401" y="3314700"/>
            <a:ext cx="107951" cy="0"/>
          </a:xfrm>
          <a:prstGeom prst="straightConnector1">
            <a:avLst/>
          </a:prstGeom>
          <a:noFill/>
          <a:ln w="9525">
            <a:solidFill>
              <a:srgbClr val="FF0000"/>
            </a:solidFill>
            <a:round/>
            <a:headEnd/>
            <a:tailEnd type="arrow" w="sm" len="sm"/>
          </a:ln>
        </p:spPr>
      </p:cxnSp>
      <p:cxnSp>
        <p:nvCxnSpPr>
          <p:cNvPr id="23576" name="AutoShape 1048"/>
          <p:cNvCxnSpPr>
            <a:cxnSpLocks noChangeShapeType="1"/>
            <a:stCxn id="23566" idx="3"/>
            <a:endCxn id="23567" idx="1"/>
          </p:cNvCxnSpPr>
          <p:nvPr/>
        </p:nvCxnSpPr>
        <p:spPr bwMode="auto">
          <a:xfrm>
            <a:off x="2863851" y="5143500"/>
            <a:ext cx="165100" cy="0"/>
          </a:xfrm>
          <a:prstGeom prst="straightConnector1">
            <a:avLst/>
          </a:prstGeom>
          <a:noFill/>
          <a:ln w="9525">
            <a:solidFill>
              <a:schemeClr val="tx1"/>
            </a:solidFill>
            <a:round/>
            <a:headEnd/>
            <a:tailEnd type="arrow" w="sm" len="sm"/>
          </a:ln>
        </p:spPr>
      </p:cxnSp>
      <p:cxnSp>
        <p:nvCxnSpPr>
          <p:cNvPr id="23577" name="AutoShape 1049"/>
          <p:cNvCxnSpPr>
            <a:cxnSpLocks noChangeShapeType="1"/>
            <a:stCxn id="23567" idx="3"/>
            <a:endCxn id="23568" idx="1"/>
          </p:cNvCxnSpPr>
          <p:nvPr/>
        </p:nvCxnSpPr>
        <p:spPr bwMode="auto">
          <a:xfrm>
            <a:off x="4083051" y="5143500"/>
            <a:ext cx="165100" cy="0"/>
          </a:xfrm>
          <a:prstGeom prst="straightConnector1">
            <a:avLst/>
          </a:prstGeom>
          <a:noFill/>
          <a:ln w="9525">
            <a:solidFill>
              <a:schemeClr val="tx1"/>
            </a:solidFill>
            <a:round/>
            <a:headEnd/>
            <a:tailEnd type="arrow" w="sm" len="sm"/>
          </a:ln>
        </p:spPr>
      </p:cxnSp>
      <p:cxnSp>
        <p:nvCxnSpPr>
          <p:cNvPr id="23578" name="AutoShape 1050"/>
          <p:cNvCxnSpPr>
            <a:cxnSpLocks noChangeShapeType="1"/>
            <a:stCxn id="23568" idx="3"/>
            <a:endCxn id="23569" idx="1"/>
          </p:cNvCxnSpPr>
          <p:nvPr/>
        </p:nvCxnSpPr>
        <p:spPr bwMode="auto">
          <a:xfrm>
            <a:off x="5302251" y="5143500"/>
            <a:ext cx="165100" cy="0"/>
          </a:xfrm>
          <a:prstGeom prst="straightConnector1">
            <a:avLst/>
          </a:prstGeom>
          <a:noFill/>
          <a:ln w="9525">
            <a:solidFill>
              <a:schemeClr val="tx1"/>
            </a:solidFill>
            <a:round/>
            <a:headEnd/>
            <a:tailEnd type="arrow" w="sm" len="sm"/>
          </a:ln>
        </p:spPr>
      </p:cxnSp>
      <p:cxnSp>
        <p:nvCxnSpPr>
          <p:cNvPr id="23579" name="AutoShape 1051"/>
          <p:cNvCxnSpPr>
            <a:cxnSpLocks noChangeShapeType="1"/>
            <a:stCxn id="23557" idx="3"/>
            <a:endCxn id="23566" idx="1"/>
          </p:cNvCxnSpPr>
          <p:nvPr/>
        </p:nvCxnSpPr>
        <p:spPr bwMode="auto">
          <a:xfrm flipH="1">
            <a:off x="1809752" y="3314700"/>
            <a:ext cx="2112433" cy="1828800"/>
          </a:xfrm>
          <a:prstGeom prst="bentConnector5">
            <a:avLst>
              <a:gd name="adj1" fmla="val -6417"/>
              <a:gd name="adj2" fmla="val 50000"/>
              <a:gd name="adj3" fmla="val 113528"/>
            </a:avLst>
          </a:prstGeom>
          <a:noFill/>
          <a:ln w="9525">
            <a:solidFill>
              <a:schemeClr val="tx1"/>
            </a:solidFill>
            <a:miter lim="800000"/>
            <a:headEnd/>
            <a:tailEnd type="arrow" w="sm" len="sm"/>
          </a:ln>
        </p:spPr>
      </p:cxnSp>
      <p:cxnSp>
        <p:nvCxnSpPr>
          <p:cNvPr id="23580" name="AutoShape 1052"/>
          <p:cNvCxnSpPr>
            <a:cxnSpLocks noChangeShapeType="1"/>
            <a:stCxn id="23569" idx="3"/>
            <a:endCxn id="23564" idx="1"/>
          </p:cNvCxnSpPr>
          <p:nvPr/>
        </p:nvCxnSpPr>
        <p:spPr bwMode="auto">
          <a:xfrm>
            <a:off x="7639051" y="5143500"/>
            <a:ext cx="1384300" cy="0"/>
          </a:xfrm>
          <a:prstGeom prst="straightConnector1">
            <a:avLst/>
          </a:prstGeom>
          <a:noFill/>
          <a:ln w="9525">
            <a:solidFill>
              <a:schemeClr val="tx1"/>
            </a:solidFill>
            <a:round/>
            <a:headEnd/>
            <a:tailEnd type="arrow" w="sm" len="sm"/>
          </a:ln>
        </p:spPr>
      </p:cxnSp>
      <p:cxnSp>
        <p:nvCxnSpPr>
          <p:cNvPr id="23581" name="AutoShape 1053"/>
          <p:cNvCxnSpPr>
            <a:cxnSpLocks noChangeShapeType="1"/>
            <a:stCxn id="23563" idx="3"/>
            <a:endCxn id="23564" idx="1"/>
          </p:cNvCxnSpPr>
          <p:nvPr/>
        </p:nvCxnSpPr>
        <p:spPr bwMode="auto">
          <a:xfrm flipH="1">
            <a:off x="9023351" y="3314700"/>
            <a:ext cx="2070100" cy="1828800"/>
          </a:xfrm>
          <a:prstGeom prst="bentConnector5">
            <a:avLst>
              <a:gd name="adj1" fmla="val -13806"/>
              <a:gd name="adj2" fmla="val 50000"/>
              <a:gd name="adj3" fmla="val 113806"/>
            </a:avLst>
          </a:prstGeom>
          <a:noFill/>
          <a:ln w="28575">
            <a:solidFill>
              <a:srgbClr val="FF0000"/>
            </a:solidFill>
            <a:miter lim="800000"/>
            <a:headEnd/>
            <a:tailEnd type="arrow" w="sm" len="sm"/>
          </a:ln>
        </p:spPr>
      </p:cxnSp>
      <p:cxnSp>
        <p:nvCxnSpPr>
          <p:cNvPr id="23582" name="AutoShape 1054"/>
          <p:cNvCxnSpPr>
            <a:cxnSpLocks noChangeShapeType="1"/>
            <a:stCxn id="23564" idx="3"/>
            <a:endCxn id="23565" idx="1"/>
          </p:cNvCxnSpPr>
          <p:nvPr/>
        </p:nvCxnSpPr>
        <p:spPr bwMode="auto">
          <a:xfrm>
            <a:off x="10077451" y="5143500"/>
            <a:ext cx="368300" cy="0"/>
          </a:xfrm>
          <a:prstGeom prst="straightConnector1">
            <a:avLst/>
          </a:prstGeom>
          <a:noFill/>
          <a:ln w="28575">
            <a:solidFill>
              <a:srgbClr val="FF0000"/>
            </a:solidFill>
            <a:round/>
            <a:headEnd/>
            <a:tailEnd type="arrow" w="sm" len="sm"/>
          </a:ln>
        </p:spPr>
      </p:cxnSp>
      <p:cxnSp>
        <p:nvCxnSpPr>
          <p:cNvPr id="23583" name="AutoShape 1055"/>
          <p:cNvCxnSpPr>
            <a:cxnSpLocks noChangeShapeType="1"/>
            <a:stCxn id="23559" idx="3"/>
            <a:endCxn id="23561" idx="1"/>
          </p:cNvCxnSpPr>
          <p:nvPr/>
        </p:nvCxnSpPr>
        <p:spPr bwMode="auto">
          <a:xfrm flipV="1">
            <a:off x="6485467" y="2400300"/>
            <a:ext cx="709084" cy="914400"/>
          </a:xfrm>
          <a:prstGeom prst="bentConnector3">
            <a:avLst>
              <a:gd name="adj1" fmla="val 49852"/>
            </a:avLst>
          </a:prstGeom>
          <a:noFill/>
          <a:ln w="28575">
            <a:solidFill>
              <a:srgbClr val="FF0000"/>
            </a:solidFill>
            <a:miter lim="800000"/>
            <a:headEnd/>
            <a:tailEnd type="arrow" w="sm" len="sm"/>
          </a:ln>
        </p:spPr>
      </p:cxnSp>
      <p:cxnSp>
        <p:nvCxnSpPr>
          <p:cNvPr id="23584" name="AutoShape 1056"/>
          <p:cNvCxnSpPr>
            <a:cxnSpLocks noChangeShapeType="1"/>
            <a:stCxn id="23561" idx="3"/>
            <a:endCxn id="23562" idx="1"/>
          </p:cNvCxnSpPr>
          <p:nvPr/>
        </p:nvCxnSpPr>
        <p:spPr bwMode="auto">
          <a:xfrm>
            <a:off x="8248652" y="2400300"/>
            <a:ext cx="628649" cy="914400"/>
          </a:xfrm>
          <a:prstGeom prst="bentConnector3">
            <a:avLst>
              <a:gd name="adj1" fmla="val 49833"/>
            </a:avLst>
          </a:prstGeom>
          <a:noFill/>
          <a:ln w="28575">
            <a:solidFill>
              <a:srgbClr val="FF0000"/>
            </a:solidFill>
            <a:miter lim="800000"/>
            <a:headEnd/>
            <a:tailEnd type="arrow" w="sm" len="sm"/>
          </a:ln>
        </p:spPr>
      </p:cxnSp>
      <p:cxnSp>
        <p:nvCxnSpPr>
          <p:cNvPr id="23585" name="AutoShape 1057"/>
          <p:cNvCxnSpPr>
            <a:cxnSpLocks noChangeShapeType="1"/>
            <a:stCxn id="23560" idx="3"/>
            <a:endCxn id="23562" idx="1"/>
          </p:cNvCxnSpPr>
          <p:nvPr/>
        </p:nvCxnSpPr>
        <p:spPr bwMode="auto">
          <a:xfrm>
            <a:off x="8248652" y="3314700"/>
            <a:ext cx="628649" cy="0"/>
          </a:xfrm>
          <a:prstGeom prst="straightConnector1">
            <a:avLst/>
          </a:prstGeom>
          <a:noFill/>
          <a:ln w="9525">
            <a:solidFill>
              <a:schemeClr val="tx1"/>
            </a:solidFill>
            <a:round/>
            <a:headEnd/>
            <a:tailEnd type="arrow" w="sm" len="sm"/>
          </a:ln>
        </p:spPr>
      </p:cxnSp>
      <p:grpSp>
        <p:nvGrpSpPr>
          <p:cNvPr id="2" name="Group 1058"/>
          <p:cNvGrpSpPr>
            <a:grpSpLocks/>
          </p:cNvGrpSpPr>
          <p:nvPr/>
        </p:nvGrpSpPr>
        <p:grpSpPr bwMode="auto">
          <a:xfrm>
            <a:off x="1926167" y="2667000"/>
            <a:ext cx="8731251" cy="3051175"/>
            <a:chOff x="910" y="1008"/>
            <a:chExt cx="4125" cy="1922"/>
          </a:xfrm>
        </p:grpSpPr>
        <p:sp>
          <p:nvSpPr>
            <p:cNvPr id="23590" name="Text Box 1059"/>
            <p:cNvSpPr txBox="1">
              <a:spLocks noChangeArrowheads="1"/>
            </p:cNvSpPr>
            <p:nvPr/>
          </p:nvSpPr>
          <p:spPr bwMode="auto">
            <a:xfrm>
              <a:off x="910"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3591" name="Text Box 1060"/>
            <p:cNvSpPr txBox="1">
              <a:spLocks noChangeArrowheads="1"/>
            </p:cNvSpPr>
            <p:nvPr/>
          </p:nvSpPr>
          <p:spPr bwMode="auto">
            <a:xfrm>
              <a:off x="1486"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3s</a:t>
              </a:r>
            </a:p>
          </p:txBody>
        </p:sp>
        <p:sp>
          <p:nvSpPr>
            <p:cNvPr id="23592" name="Text Box 1061"/>
            <p:cNvSpPr txBox="1">
              <a:spLocks noChangeArrowheads="1"/>
            </p:cNvSpPr>
            <p:nvPr/>
          </p:nvSpPr>
          <p:spPr bwMode="auto">
            <a:xfrm>
              <a:off x="2110" y="1584"/>
              <a:ext cx="242"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180s</a:t>
              </a:r>
            </a:p>
          </p:txBody>
        </p:sp>
        <p:sp>
          <p:nvSpPr>
            <p:cNvPr id="23593" name="Text Box 1062"/>
            <p:cNvSpPr txBox="1">
              <a:spLocks noChangeArrowheads="1"/>
            </p:cNvSpPr>
            <p:nvPr/>
          </p:nvSpPr>
          <p:spPr bwMode="auto">
            <a:xfrm>
              <a:off x="2686"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3594" name="Text Box 1063"/>
            <p:cNvSpPr txBox="1">
              <a:spLocks noChangeArrowheads="1"/>
            </p:cNvSpPr>
            <p:nvPr/>
          </p:nvSpPr>
          <p:spPr bwMode="auto">
            <a:xfrm>
              <a:off x="3550"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3595" name="Text Box 1064"/>
            <p:cNvSpPr txBox="1">
              <a:spLocks noChangeArrowheads="1"/>
            </p:cNvSpPr>
            <p:nvPr/>
          </p:nvSpPr>
          <p:spPr bwMode="auto">
            <a:xfrm>
              <a:off x="3502" y="1008"/>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3596" name="Text Box 1065"/>
            <p:cNvSpPr txBox="1">
              <a:spLocks noChangeArrowheads="1"/>
            </p:cNvSpPr>
            <p:nvPr/>
          </p:nvSpPr>
          <p:spPr bwMode="auto">
            <a:xfrm>
              <a:off x="4318"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3597" name="Text Box 1066"/>
            <p:cNvSpPr txBox="1">
              <a:spLocks noChangeArrowheads="1"/>
            </p:cNvSpPr>
            <p:nvPr/>
          </p:nvSpPr>
          <p:spPr bwMode="auto">
            <a:xfrm>
              <a:off x="4871"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3598" name="Text Box 1067"/>
            <p:cNvSpPr txBox="1">
              <a:spLocks noChangeArrowheads="1"/>
            </p:cNvSpPr>
            <p:nvPr/>
          </p:nvSpPr>
          <p:spPr bwMode="auto">
            <a:xfrm>
              <a:off x="958"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3599" name="Text Box 1068"/>
            <p:cNvSpPr txBox="1">
              <a:spLocks noChangeArrowheads="1"/>
            </p:cNvSpPr>
            <p:nvPr/>
          </p:nvSpPr>
          <p:spPr bwMode="auto">
            <a:xfrm>
              <a:off x="1534"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3600" name="Text Box 1069"/>
            <p:cNvSpPr txBox="1">
              <a:spLocks noChangeArrowheads="1"/>
            </p:cNvSpPr>
            <p:nvPr/>
          </p:nvSpPr>
          <p:spPr bwMode="auto">
            <a:xfrm>
              <a:off x="2133"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3601" name="Text Box 1070"/>
            <p:cNvSpPr txBox="1">
              <a:spLocks noChangeArrowheads="1"/>
            </p:cNvSpPr>
            <p:nvPr/>
          </p:nvSpPr>
          <p:spPr bwMode="auto">
            <a:xfrm>
              <a:off x="292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3602" name="Text Box 1071"/>
            <p:cNvSpPr txBox="1">
              <a:spLocks noChangeArrowheads="1"/>
            </p:cNvSpPr>
            <p:nvPr/>
          </p:nvSpPr>
          <p:spPr bwMode="auto">
            <a:xfrm>
              <a:off x="436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20s</a:t>
              </a:r>
            </a:p>
          </p:txBody>
        </p:sp>
      </p:grpSp>
      <p:sp>
        <p:nvSpPr>
          <p:cNvPr id="23587" name="Text Box 1072"/>
          <p:cNvSpPr txBox="1">
            <a:spLocks noChangeArrowheads="1"/>
          </p:cNvSpPr>
          <p:nvPr/>
        </p:nvSpPr>
        <p:spPr bwMode="auto">
          <a:xfrm>
            <a:off x="3352800" y="5867401"/>
            <a:ext cx="5425781" cy="369332"/>
          </a:xfrm>
          <a:prstGeom prst="rect">
            <a:avLst/>
          </a:prstGeom>
          <a:noFill/>
          <a:ln w="9525">
            <a:noFill/>
            <a:miter lim="800000"/>
            <a:headEnd/>
            <a:tailEnd type="none" w="sm" len="sm"/>
          </a:ln>
        </p:spPr>
        <p:txBody>
          <a:bodyPr wrap="none" anchor="ctr">
            <a:spAutoFit/>
          </a:bodyPr>
          <a:lstStyle/>
          <a:p>
            <a:pPr algn="ctr" eaLnBrk="0" hangingPunct="0"/>
            <a:r>
              <a:rPr lang="en-GB" sz="1800" b="1"/>
              <a:t>TOTAL TIME = TIME ON CRITICAL PATH = 253 secs</a:t>
            </a:r>
          </a:p>
        </p:txBody>
      </p:sp>
      <p:sp>
        <p:nvSpPr>
          <p:cNvPr id="23588" name="Rectangle 1073"/>
          <p:cNvSpPr>
            <a:spLocks noChangeArrowheads="1"/>
          </p:cNvSpPr>
          <p:nvPr/>
        </p:nvSpPr>
        <p:spPr bwMode="auto">
          <a:xfrm>
            <a:off x="406400" y="5867400"/>
            <a:ext cx="1117600" cy="304800"/>
          </a:xfrm>
          <a:prstGeom prst="rect">
            <a:avLst/>
          </a:prstGeom>
          <a:solidFill>
            <a:srgbClr val="FF9900"/>
          </a:solidFill>
          <a:ln w="9525">
            <a:solidFill>
              <a:schemeClr val="tx1"/>
            </a:solidFill>
            <a:miter lim="800000"/>
            <a:headEnd/>
            <a:tailEnd type="none" w="sm" len="sm"/>
          </a:ln>
        </p:spPr>
        <p:txBody>
          <a:bodyPr wrap="none" anchor="ctr"/>
          <a:lstStyle/>
          <a:p>
            <a:endParaRPr lang="en-US"/>
          </a:p>
        </p:txBody>
      </p:sp>
      <p:sp>
        <p:nvSpPr>
          <p:cNvPr id="23589" name="Text Box 1074"/>
          <p:cNvSpPr txBox="1">
            <a:spLocks noChangeArrowheads="1"/>
          </p:cNvSpPr>
          <p:nvPr/>
        </p:nvSpPr>
        <p:spPr bwMode="auto">
          <a:xfrm>
            <a:off x="1524001" y="5867400"/>
            <a:ext cx="978153" cy="307777"/>
          </a:xfrm>
          <a:prstGeom prst="rect">
            <a:avLst/>
          </a:prstGeom>
          <a:noFill/>
          <a:ln w="9525">
            <a:noFill/>
            <a:miter lim="800000"/>
            <a:headEnd/>
            <a:tailEnd type="none" w="sm" len="sm"/>
          </a:ln>
        </p:spPr>
        <p:txBody>
          <a:bodyPr wrap="none" anchor="ctr">
            <a:spAutoFit/>
          </a:bodyPr>
          <a:lstStyle/>
          <a:p>
            <a:pPr algn="ctr" eaLnBrk="0" hangingPunct="0"/>
            <a:r>
              <a:rPr lang="en-GB" sz="1400">
                <a:latin typeface="Arial Narrow" pitchFamily="34" charset="0"/>
              </a:rPr>
              <a:t>Critical Path</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sz="3600" b="1" dirty="0" smtClean="0">
                <a:solidFill>
                  <a:srgbClr val="FF0000"/>
                </a:solidFill>
              </a:rPr>
              <a:t>Effect of Resource Changes</a:t>
            </a:r>
            <a:br>
              <a:rPr lang="en-GB" sz="3600" b="1" dirty="0" smtClean="0">
                <a:solidFill>
                  <a:srgbClr val="FF0000"/>
                </a:solidFill>
              </a:rPr>
            </a:br>
            <a:r>
              <a:rPr lang="en-GB" sz="3600" dirty="0" smtClean="0">
                <a:solidFill>
                  <a:srgbClr val="FF0000"/>
                </a:solidFill>
              </a:rPr>
              <a:t>New Technology!</a:t>
            </a:r>
          </a:p>
        </p:txBody>
      </p:sp>
      <p:sp>
        <p:nvSpPr>
          <p:cNvPr id="24579" name="AutoShape 3"/>
          <p:cNvSpPr>
            <a:spLocks noChangeArrowheads="1"/>
          </p:cNvSpPr>
          <p:nvPr/>
        </p:nvSpPr>
        <p:spPr bwMode="auto">
          <a:xfrm>
            <a:off x="304800" y="2971800"/>
            <a:ext cx="10160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START</a:t>
            </a:r>
          </a:p>
        </p:txBody>
      </p:sp>
      <p:sp>
        <p:nvSpPr>
          <p:cNvPr id="24580" name="AutoShape 4"/>
          <p:cNvSpPr>
            <a:spLocks noChangeArrowheads="1"/>
          </p:cNvSpPr>
          <p:nvPr/>
        </p:nvSpPr>
        <p:spPr bwMode="auto">
          <a:xfrm>
            <a:off x="1689100"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Fill</a:t>
            </a:r>
            <a:br>
              <a:rPr lang="en-GB" sz="1400">
                <a:latin typeface="Arial Narrow" pitchFamily="34" charset="0"/>
              </a:rPr>
            </a:br>
            <a:r>
              <a:rPr lang="en-GB" sz="1400">
                <a:latin typeface="Arial Narrow" pitchFamily="34" charset="0"/>
              </a:rPr>
              <a:t>Kettle</a:t>
            </a:r>
          </a:p>
        </p:txBody>
      </p:sp>
      <p:sp>
        <p:nvSpPr>
          <p:cNvPr id="24581" name="AutoShape 5"/>
          <p:cNvSpPr>
            <a:spLocks noChangeArrowheads="1"/>
          </p:cNvSpPr>
          <p:nvPr/>
        </p:nvSpPr>
        <p:spPr bwMode="auto">
          <a:xfrm>
            <a:off x="2887133" y="30480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Switch</a:t>
            </a:r>
            <a:br>
              <a:rPr lang="en-GB" sz="1400">
                <a:latin typeface="Arial Narrow" pitchFamily="34" charset="0"/>
              </a:rPr>
            </a:br>
            <a:r>
              <a:rPr lang="en-GB" sz="1400">
                <a:latin typeface="Arial Narrow" pitchFamily="34" charset="0"/>
              </a:rPr>
              <a:t> Kettle On</a:t>
            </a:r>
          </a:p>
        </p:txBody>
      </p:sp>
      <p:sp>
        <p:nvSpPr>
          <p:cNvPr id="24582" name="AutoShape 6"/>
          <p:cNvSpPr>
            <a:spLocks noChangeArrowheads="1"/>
          </p:cNvSpPr>
          <p:nvPr/>
        </p:nvSpPr>
        <p:spPr bwMode="auto">
          <a:xfrm>
            <a:off x="4252384" y="3048000"/>
            <a:ext cx="1016000" cy="533400"/>
          </a:xfrm>
          <a:prstGeom prst="flowChartProcess">
            <a:avLst/>
          </a:prstGeom>
          <a:solidFill>
            <a:srgbClr val="FF99FF"/>
          </a:solidFill>
          <a:ln w="28575">
            <a:solidFill>
              <a:schemeClr val="tx1"/>
            </a:solidFill>
            <a:miter lim="800000"/>
            <a:headEnd/>
            <a:tailEnd/>
          </a:ln>
        </p:spPr>
        <p:txBody>
          <a:bodyPr wrap="none" anchor="ctr"/>
          <a:lstStyle/>
          <a:p>
            <a:pPr algn="ctr" eaLnBrk="0" hangingPunct="0"/>
            <a:r>
              <a:rPr lang="en-GB" sz="1400">
                <a:latin typeface="Arial Narrow" pitchFamily="34" charset="0"/>
              </a:rPr>
              <a:t>Boil Water</a:t>
            </a:r>
            <a:br>
              <a:rPr lang="en-GB" sz="1400">
                <a:latin typeface="Arial Narrow" pitchFamily="34" charset="0"/>
              </a:rPr>
            </a:br>
            <a:r>
              <a:rPr lang="en-GB" sz="1400">
                <a:latin typeface="Arial Narrow" pitchFamily="34" charset="0"/>
              </a:rPr>
              <a:t>(Initial)</a:t>
            </a:r>
          </a:p>
        </p:txBody>
      </p:sp>
      <p:sp>
        <p:nvSpPr>
          <p:cNvPr id="24583" name="AutoShape 7"/>
          <p:cNvSpPr>
            <a:spLocks noChangeArrowheads="1"/>
          </p:cNvSpPr>
          <p:nvPr/>
        </p:nvSpPr>
        <p:spPr bwMode="auto">
          <a:xfrm>
            <a:off x="5412317"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Scold Pot</a:t>
            </a:r>
          </a:p>
        </p:txBody>
      </p:sp>
      <p:sp>
        <p:nvSpPr>
          <p:cNvPr id="24584" name="AutoShape 8"/>
          <p:cNvSpPr>
            <a:spLocks noChangeArrowheads="1"/>
          </p:cNvSpPr>
          <p:nvPr/>
        </p:nvSpPr>
        <p:spPr bwMode="auto">
          <a:xfrm>
            <a:off x="72136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Put</a:t>
            </a:r>
            <a:br>
              <a:rPr lang="en-GB" sz="1400">
                <a:latin typeface="Arial Narrow" pitchFamily="34" charset="0"/>
              </a:rPr>
            </a:br>
            <a:r>
              <a:rPr lang="en-GB" sz="1400">
                <a:latin typeface="Arial Narrow" pitchFamily="34" charset="0"/>
              </a:rPr>
              <a:t>Tea-bag In</a:t>
            </a:r>
          </a:p>
        </p:txBody>
      </p:sp>
      <p:sp>
        <p:nvSpPr>
          <p:cNvPr id="24585" name="AutoShape 9"/>
          <p:cNvSpPr>
            <a:spLocks noChangeArrowheads="1"/>
          </p:cNvSpPr>
          <p:nvPr/>
        </p:nvSpPr>
        <p:spPr bwMode="auto">
          <a:xfrm>
            <a:off x="7213600" y="2133600"/>
            <a:ext cx="1016000" cy="533400"/>
          </a:xfrm>
          <a:prstGeom prst="flowChartProcess">
            <a:avLst/>
          </a:prstGeom>
          <a:solidFill>
            <a:srgbClr val="FF99FF"/>
          </a:solidFill>
          <a:ln w="28575">
            <a:solidFill>
              <a:schemeClr val="tx1"/>
            </a:solidFill>
            <a:miter lim="800000"/>
            <a:headEnd/>
            <a:tailEnd/>
          </a:ln>
        </p:spPr>
        <p:txBody>
          <a:bodyPr wrap="none" anchor="ctr"/>
          <a:lstStyle/>
          <a:p>
            <a:pPr algn="ctr" eaLnBrk="0" hangingPunct="0"/>
            <a:r>
              <a:rPr lang="en-GB" sz="1400">
                <a:latin typeface="Arial Narrow" pitchFamily="34" charset="0"/>
              </a:rPr>
              <a:t>Re-Boil</a:t>
            </a:r>
          </a:p>
        </p:txBody>
      </p:sp>
      <p:sp>
        <p:nvSpPr>
          <p:cNvPr id="24586" name="AutoShape 10"/>
          <p:cNvSpPr>
            <a:spLocks noChangeArrowheads="1"/>
          </p:cNvSpPr>
          <p:nvPr/>
        </p:nvSpPr>
        <p:spPr bwMode="auto">
          <a:xfrm>
            <a:off x="8896351"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Pour</a:t>
            </a:r>
            <a:br>
              <a:rPr lang="en-GB" sz="1400">
                <a:latin typeface="Arial Narrow" pitchFamily="34" charset="0"/>
              </a:rPr>
            </a:br>
            <a:r>
              <a:rPr lang="en-GB" sz="1400">
                <a:latin typeface="Arial Narrow" pitchFamily="34" charset="0"/>
              </a:rPr>
              <a:t>Water</a:t>
            </a:r>
          </a:p>
        </p:txBody>
      </p:sp>
      <p:sp>
        <p:nvSpPr>
          <p:cNvPr id="24587" name="AutoShape 11"/>
          <p:cNvSpPr>
            <a:spLocks noChangeArrowheads="1"/>
          </p:cNvSpPr>
          <p:nvPr/>
        </p:nvSpPr>
        <p:spPr bwMode="auto">
          <a:xfrm>
            <a:off x="10058400" y="3048000"/>
            <a:ext cx="1016000" cy="533400"/>
          </a:xfrm>
          <a:prstGeom prst="flowChart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Place Pot</a:t>
            </a:r>
            <a:br>
              <a:rPr lang="en-GB" sz="1400">
                <a:latin typeface="Arial Narrow" pitchFamily="34" charset="0"/>
              </a:rPr>
            </a:br>
            <a:r>
              <a:rPr lang="en-GB" sz="1400">
                <a:latin typeface="Arial Narrow" pitchFamily="34" charset="0"/>
              </a:rPr>
              <a:t>On Tray</a:t>
            </a:r>
          </a:p>
        </p:txBody>
      </p:sp>
      <p:sp>
        <p:nvSpPr>
          <p:cNvPr id="24588" name="AutoShape 12"/>
          <p:cNvSpPr>
            <a:spLocks noChangeArrowheads="1"/>
          </p:cNvSpPr>
          <p:nvPr/>
        </p:nvSpPr>
        <p:spPr bwMode="auto">
          <a:xfrm>
            <a:off x="9042400" y="48768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Serve</a:t>
            </a:r>
          </a:p>
        </p:txBody>
      </p:sp>
      <p:sp>
        <p:nvSpPr>
          <p:cNvPr id="24589" name="AutoShape 13"/>
          <p:cNvSpPr>
            <a:spLocks noChangeArrowheads="1"/>
          </p:cNvSpPr>
          <p:nvPr/>
        </p:nvSpPr>
        <p:spPr bwMode="auto">
          <a:xfrm>
            <a:off x="10464800" y="4800600"/>
            <a:ext cx="1219200" cy="685800"/>
          </a:xfrm>
          <a:prstGeom prst="flowChartPredefinedProcess">
            <a:avLst/>
          </a:prstGeom>
          <a:solidFill>
            <a:srgbClr val="FFFFFF"/>
          </a:solidFill>
          <a:ln w="28575">
            <a:solidFill>
              <a:schemeClr val="tx1"/>
            </a:solidFill>
            <a:miter lim="800000"/>
            <a:headEnd/>
            <a:tailEnd/>
          </a:ln>
        </p:spPr>
        <p:txBody>
          <a:bodyPr wrap="none" anchor="ctr"/>
          <a:lstStyle/>
          <a:p>
            <a:pPr algn="ctr" eaLnBrk="0" hangingPunct="0"/>
            <a:r>
              <a:rPr lang="en-GB" sz="1400">
                <a:latin typeface="Arial Narrow" pitchFamily="34" charset="0"/>
              </a:rPr>
              <a:t>END</a:t>
            </a:r>
            <a:br>
              <a:rPr lang="en-GB" sz="1400">
                <a:latin typeface="Arial Narrow" pitchFamily="34" charset="0"/>
              </a:rPr>
            </a:br>
            <a:r>
              <a:rPr lang="en-GB" sz="1400">
                <a:latin typeface="Arial Narrow" pitchFamily="34" charset="0"/>
              </a:rPr>
              <a:t>TEA </a:t>
            </a:r>
            <a:br>
              <a:rPr lang="en-GB" sz="1400">
                <a:latin typeface="Arial Narrow" pitchFamily="34" charset="0"/>
              </a:rPr>
            </a:br>
            <a:r>
              <a:rPr lang="en-GB" sz="1400">
                <a:latin typeface="Arial Narrow" pitchFamily="34" charset="0"/>
              </a:rPr>
              <a:t>SERVED</a:t>
            </a:r>
          </a:p>
        </p:txBody>
      </p:sp>
      <p:sp>
        <p:nvSpPr>
          <p:cNvPr id="24590" name="AutoShape 14"/>
          <p:cNvSpPr>
            <a:spLocks noChangeArrowheads="1"/>
          </p:cNvSpPr>
          <p:nvPr/>
        </p:nvSpPr>
        <p:spPr bwMode="auto">
          <a:xfrm>
            <a:off x="1828800" y="48768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a:t>
            </a:r>
            <a:br>
              <a:rPr lang="en-GB" sz="1400">
                <a:latin typeface="Arial Narrow" pitchFamily="34" charset="0"/>
              </a:rPr>
            </a:br>
            <a:r>
              <a:rPr lang="en-GB" sz="1400">
                <a:latin typeface="Arial Narrow" pitchFamily="34" charset="0"/>
              </a:rPr>
              <a:t>In Jug</a:t>
            </a:r>
          </a:p>
        </p:txBody>
      </p:sp>
      <p:sp>
        <p:nvSpPr>
          <p:cNvPr id="24591" name="AutoShape 15"/>
          <p:cNvSpPr>
            <a:spLocks noChangeArrowheads="1"/>
          </p:cNvSpPr>
          <p:nvPr/>
        </p:nvSpPr>
        <p:spPr bwMode="auto">
          <a:xfrm>
            <a:off x="3048000" y="48768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Put Sugar</a:t>
            </a:r>
            <a:br>
              <a:rPr lang="en-GB" sz="1400">
                <a:latin typeface="Arial Narrow" pitchFamily="34" charset="0"/>
              </a:rPr>
            </a:br>
            <a:r>
              <a:rPr lang="en-GB" sz="1400">
                <a:latin typeface="Arial Narrow" pitchFamily="34" charset="0"/>
              </a:rPr>
              <a:t>In Bowl</a:t>
            </a:r>
          </a:p>
        </p:txBody>
      </p:sp>
      <p:sp>
        <p:nvSpPr>
          <p:cNvPr id="24592" name="AutoShape 16"/>
          <p:cNvSpPr>
            <a:spLocks noChangeArrowheads="1"/>
          </p:cNvSpPr>
          <p:nvPr/>
        </p:nvSpPr>
        <p:spPr bwMode="auto">
          <a:xfrm>
            <a:off x="4267200" y="4876800"/>
            <a:ext cx="10160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Get Tray</a:t>
            </a:r>
          </a:p>
        </p:txBody>
      </p:sp>
      <p:sp>
        <p:nvSpPr>
          <p:cNvPr id="24593" name="AutoShape 17"/>
          <p:cNvSpPr>
            <a:spLocks noChangeArrowheads="1"/>
          </p:cNvSpPr>
          <p:nvPr/>
        </p:nvSpPr>
        <p:spPr bwMode="auto">
          <a:xfrm>
            <a:off x="5486400" y="4876800"/>
            <a:ext cx="2133600" cy="533400"/>
          </a:xfrm>
          <a:prstGeom prst="flowChartProcess">
            <a:avLst/>
          </a:prstGeom>
          <a:solidFill>
            <a:srgbClr val="FF9900"/>
          </a:solidFill>
          <a:ln w="28575">
            <a:solidFill>
              <a:schemeClr val="tx1"/>
            </a:solidFill>
            <a:miter lim="800000"/>
            <a:headEnd/>
            <a:tailEnd/>
          </a:ln>
        </p:spPr>
        <p:txBody>
          <a:bodyPr wrap="none" anchor="ctr"/>
          <a:lstStyle/>
          <a:p>
            <a:pPr algn="ctr" eaLnBrk="0" hangingPunct="0"/>
            <a:r>
              <a:rPr lang="en-GB" sz="1400">
                <a:latin typeface="Arial Narrow" pitchFamily="34" charset="0"/>
              </a:rPr>
              <a:t>Put Milk, Sugar,</a:t>
            </a:r>
            <a:br>
              <a:rPr lang="en-GB" sz="1400">
                <a:latin typeface="Arial Narrow" pitchFamily="34" charset="0"/>
              </a:rPr>
            </a:br>
            <a:r>
              <a:rPr lang="en-GB" sz="1400">
                <a:latin typeface="Arial Narrow" pitchFamily="34" charset="0"/>
              </a:rPr>
              <a:t> Cup &amp; Saucer on Tray</a:t>
            </a:r>
          </a:p>
        </p:txBody>
      </p:sp>
      <p:cxnSp>
        <p:nvCxnSpPr>
          <p:cNvPr id="24594" name="AutoShape 18"/>
          <p:cNvCxnSpPr>
            <a:cxnSpLocks noChangeShapeType="1"/>
            <a:stCxn id="24579" idx="3"/>
            <a:endCxn id="24580" idx="1"/>
          </p:cNvCxnSpPr>
          <p:nvPr/>
        </p:nvCxnSpPr>
        <p:spPr bwMode="auto">
          <a:xfrm>
            <a:off x="1339851" y="3314700"/>
            <a:ext cx="330200" cy="0"/>
          </a:xfrm>
          <a:prstGeom prst="straightConnector1">
            <a:avLst/>
          </a:prstGeom>
          <a:noFill/>
          <a:ln w="28575">
            <a:solidFill>
              <a:srgbClr val="FF0000"/>
            </a:solidFill>
            <a:round/>
            <a:headEnd/>
            <a:tailEnd type="arrow" w="sm" len="sm"/>
          </a:ln>
        </p:spPr>
      </p:cxnSp>
      <p:cxnSp>
        <p:nvCxnSpPr>
          <p:cNvPr id="24595" name="AutoShape 19"/>
          <p:cNvCxnSpPr>
            <a:cxnSpLocks noChangeShapeType="1"/>
            <a:stCxn id="24580" idx="3"/>
            <a:endCxn id="24581" idx="1"/>
          </p:cNvCxnSpPr>
          <p:nvPr/>
        </p:nvCxnSpPr>
        <p:spPr bwMode="auto">
          <a:xfrm>
            <a:off x="2724151" y="3314700"/>
            <a:ext cx="143933" cy="0"/>
          </a:xfrm>
          <a:prstGeom prst="straightConnector1">
            <a:avLst/>
          </a:prstGeom>
          <a:noFill/>
          <a:ln w="28575">
            <a:solidFill>
              <a:srgbClr val="FF0000"/>
            </a:solidFill>
            <a:round/>
            <a:headEnd/>
            <a:tailEnd type="arrow" w="sm" len="sm"/>
          </a:ln>
        </p:spPr>
      </p:cxnSp>
      <p:cxnSp>
        <p:nvCxnSpPr>
          <p:cNvPr id="24596" name="AutoShape 20"/>
          <p:cNvCxnSpPr>
            <a:cxnSpLocks noChangeShapeType="1"/>
            <a:stCxn id="24581" idx="3"/>
            <a:endCxn id="24582" idx="1"/>
          </p:cNvCxnSpPr>
          <p:nvPr/>
        </p:nvCxnSpPr>
        <p:spPr bwMode="auto">
          <a:xfrm>
            <a:off x="3922184" y="3314700"/>
            <a:ext cx="311149" cy="0"/>
          </a:xfrm>
          <a:prstGeom prst="straightConnector1">
            <a:avLst/>
          </a:prstGeom>
          <a:noFill/>
          <a:ln w="9525">
            <a:solidFill>
              <a:schemeClr val="tx1"/>
            </a:solidFill>
            <a:round/>
            <a:headEnd/>
            <a:tailEnd type="arrow" w="sm" len="sm"/>
          </a:ln>
        </p:spPr>
      </p:cxnSp>
      <p:cxnSp>
        <p:nvCxnSpPr>
          <p:cNvPr id="24597" name="AutoShape 21"/>
          <p:cNvCxnSpPr>
            <a:cxnSpLocks noChangeShapeType="1"/>
            <a:stCxn id="24582" idx="3"/>
            <a:endCxn id="24583" idx="1"/>
          </p:cNvCxnSpPr>
          <p:nvPr/>
        </p:nvCxnSpPr>
        <p:spPr bwMode="auto">
          <a:xfrm>
            <a:off x="5287434" y="3314700"/>
            <a:ext cx="105833" cy="0"/>
          </a:xfrm>
          <a:prstGeom prst="straightConnector1">
            <a:avLst/>
          </a:prstGeom>
          <a:noFill/>
          <a:ln w="9525">
            <a:solidFill>
              <a:schemeClr val="tx1"/>
            </a:solidFill>
            <a:round/>
            <a:headEnd/>
            <a:tailEnd type="arrow" w="sm" len="sm"/>
          </a:ln>
        </p:spPr>
      </p:cxnSp>
      <p:cxnSp>
        <p:nvCxnSpPr>
          <p:cNvPr id="24598" name="AutoShape 22"/>
          <p:cNvCxnSpPr>
            <a:cxnSpLocks noChangeShapeType="1"/>
            <a:stCxn id="24583" idx="3"/>
            <a:endCxn id="24584" idx="1"/>
          </p:cNvCxnSpPr>
          <p:nvPr/>
        </p:nvCxnSpPr>
        <p:spPr bwMode="auto">
          <a:xfrm>
            <a:off x="6447367" y="3314700"/>
            <a:ext cx="747184" cy="0"/>
          </a:xfrm>
          <a:prstGeom prst="straightConnector1">
            <a:avLst/>
          </a:prstGeom>
          <a:noFill/>
          <a:ln w="9525">
            <a:solidFill>
              <a:schemeClr val="tx1"/>
            </a:solidFill>
            <a:round/>
            <a:headEnd/>
            <a:tailEnd type="arrow" w="sm" len="sm"/>
          </a:ln>
        </p:spPr>
      </p:cxnSp>
      <p:cxnSp>
        <p:nvCxnSpPr>
          <p:cNvPr id="24599" name="AutoShape 23"/>
          <p:cNvCxnSpPr>
            <a:cxnSpLocks noChangeShapeType="1"/>
            <a:stCxn id="24586" idx="3"/>
            <a:endCxn id="24587" idx="1"/>
          </p:cNvCxnSpPr>
          <p:nvPr/>
        </p:nvCxnSpPr>
        <p:spPr bwMode="auto">
          <a:xfrm>
            <a:off x="9931401" y="3314700"/>
            <a:ext cx="107951" cy="0"/>
          </a:xfrm>
          <a:prstGeom prst="straightConnector1">
            <a:avLst/>
          </a:prstGeom>
          <a:noFill/>
          <a:ln w="9525">
            <a:solidFill>
              <a:schemeClr val="tx1"/>
            </a:solidFill>
            <a:round/>
            <a:headEnd/>
            <a:tailEnd type="arrow" w="sm" len="sm"/>
          </a:ln>
        </p:spPr>
      </p:cxnSp>
      <p:cxnSp>
        <p:nvCxnSpPr>
          <p:cNvPr id="24600" name="AutoShape 24"/>
          <p:cNvCxnSpPr>
            <a:cxnSpLocks noChangeShapeType="1"/>
            <a:stCxn id="24590" idx="3"/>
            <a:endCxn id="24591" idx="1"/>
          </p:cNvCxnSpPr>
          <p:nvPr/>
        </p:nvCxnSpPr>
        <p:spPr bwMode="auto">
          <a:xfrm>
            <a:off x="2863851" y="5143500"/>
            <a:ext cx="165100" cy="0"/>
          </a:xfrm>
          <a:prstGeom prst="straightConnector1">
            <a:avLst/>
          </a:prstGeom>
          <a:noFill/>
          <a:ln w="28575">
            <a:solidFill>
              <a:srgbClr val="FF0000"/>
            </a:solidFill>
            <a:round/>
            <a:headEnd/>
            <a:tailEnd type="arrow" w="sm" len="sm"/>
          </a:ln>
        </p:spPr>
      </p:cxnSp>
      <p:cxnSp>
        <p:nvCxnSpPr>
          <p:cNvPr id="24601" name="AutoShape 25"/>
          <p:cNvCxnSpPr>
            <a:cxnSpLocks noChangeShapeType="1"/>
            <a:stCxn id="24591" idx="3"/>
            <a:endCxn id="24592" idx="1"/>
          </p:cNvCxnSpPr>
          <p:nvPr/>
        </p:nvCxnSpPr>
        <p:spPr bwMode="auto">
          <a:xfrm>
            <a:off x="4083051" y="5143500"/>
            <a:ext cx="165100" cy="0"/>
          </a:xfrm>
          <a:prstGeom prst="straightConnector1">
            <a:avLst/>
          </a:prstGeom>
          <a:noFill/>
          <a:ln w="28575">
            <a:solidFill>
              <a:srgbClr val="FF0000"/>
            </a:solidFill>
            <a:round/>
            <a:headEnd/>
            <a:tailEnd type="arrow" w="sm" len="sm"/>
          </a:ln>
        </p:spPr>
      </p:cxnSp>
      <p:cxnSp>
        <p:nvCxnSpPr>
          <p:cNvPr id="24602" name="AutoShape 26"/>
          <p:cNvCxnSpPr>
            <a:cxnSpLocks noChangeShapeType="1"/>
            <a:stCxn id="24592" idx="3"/>
            <a:endCxn id="24593" idx="1"/>
          </p:cNvCxnSpPr>
          <p:nvPr/>
        </p:nvCxnSpPr>
        <p:spPr bwMode="auto">
          <a:xfrm>
            <a:off x="5302251" y="5143500"/>
            <a:ext cx="165100" cy="0"/>
          </a:xfrm>
          <a:prstGeom prst="straightConnector1">
            <a:avLst/>
          </a:prstGeom>
          <a:noFill/>
          <a:ln w="28575">
            <a:solidFill>
              <a:srgbClr val="FF0000"/>
            </a:solidFill>
            <a:round/>
            <a:headEnd/>
            <a:tailEnd type="arrow" w="sm" len="sm"/>
          </a:ln>
        </p:spPr>
      </p:cxnSp>
      <p:cxnSp>
        <p:nvCxnSpPr>
          <p:cNvPr id="24603" name="AutoShape 27"/>
          <p:cNvCxnSpPr>
            <a:cxnSpLocks noChangeShapeType="1"/>
            <a:stCxn id="24581" idx="3"/>
            <a:endCxn id="24590" idx="1"/>
          </p:cNvCxnSpPr>
          <p:nvPr/>
        </p:nvCxnSpPr>
        <p:spPr bwMode="auto">
          <a:xfrm flipH="1">
            <a:off x="1809752" y="3314700"/>
            <a:ext cx="2112433" cy="1828800"/>
          </a:xfrm>
          <a:prstGeom prst="bentConnector5">
            <a:avLst>
              <a:gd name="adj1" fmla="val -7315"/>
              <a:gd name="adj2" fmla="val 50000"/>
              <a:gd name="adj3" fmla="val 113528"/>
            </a:avLst>
          </a:prstGeom>
          <a:noFill/>
          <a:ln w="28575">
            <a:solidFill>
              <a:srgbClr val="FF0000"/>
            </a:solidFill>
            <a:miter lim="800000"/>
            <a:headEnd/>
            <a:tailEnd type="arrow" w="sm" len="sm"/>
          </a:ln>
        </p:spPr>
      </p:cxnSp>
      <p:cxnSp>
        <p:nvCxnSpPr>
          <p:cNvPr id="24604" name="AutoShape 28"/>
          <p:cNvCxnSpPr>
            <a:cxnSpLocks noChangeShapeType="1"/>
            <a:stCxn id="24593" idx="3"/>
            <a:endCxn id="24588" idx="1"/>
          </p:cNvCxnSpPr>
          <p:nvPr/>
        </p:nvCxnSpPr>
        <p:spPr bwMode="auto">
          <a:xfrm>
            <a:off x="7639051" y="5143500"/>
            <a:ext cx="1384300" cy="0"/>
          </a:xfrm>
          <a:prstGeom prst="straightConnector1">
            <a:avLst/>
          </a:prstGeom>
          <a:noFill/>
          <a:ln w="28575">
            <a:solidFill>
              <a:srgbClr val="FF0000"/>
            </a:solidFill>
            <a:round/>
            <a:headEnd/>
            <a:tailEnd type="arrow" w="sm" len="sm"/>
          </a:ln>
        </p:spPr>
      </p:cxnSp>
      <p:cxnSp>
        <p:nvCxnSpPr>
          <p:cNvPr id="24605" name="AutoShape 29"/>
          <p:cNvCxnSpPr>
            <a:cxnSpLocks noChangeShapeType="1"/>
            <a:stCxn id="24587" idx="3"/>
            <a:endCxn id="24588" idx="1"/>
          </p:cNvCxnSpPr>
          <p:nvPr/>
        </p:nvCxnSpPr>
        <p:spPr bwMode="auto">
          <a:xfrm flipH="1">
            <a:off x="9023351" y="3314700"/>
            <a:ext cx="2070100" cy="1828800"/>
          </a:xfrm>
          <a:prstGeom prst="bentConnector5">
            <a:avLst>
              <a:gd name="adj1" fmla="val -13806"/>
              <a:gd name="adj2" fmla="val 50000"/>
              <a:gd name="adj3" fmla="val 113806"/>
            </a:avLst>
          </a:prstGeom>
          <a:noFill/>
          <a:ln w="9525">
            <a:solidFill>
              <a:schemeClr val="tx1"/>
            </a:solidFill>
            <a:miter lim="800000"/>
            <a:headEnd/>
            <a:tailEnd type="arrow" w="sm" len="sm"/>
          </a:ln>
        </p:spPr>
      </p:cxnSp>
      <p:cxnSp>
        <p:nvCxnSpPr>
          <p:cNvPr id="24606" name="AutoShape 30"/>
          <p:cNvCxnSpPr>
            <a:cxnSpLocks noChangeShapeType="1"/>
            <a:stCxn id="24588" idx="3"/>
            <a:endCxn id="24589" idx="1"/>
          </p:cNvCxnSpPr>
          <p:nvPr/>
        </p:nvCxnSpPr>
        <p:spPr bwMode="auto">
          <a:xfrm>
            <a:off x="10077451" y="5143500"/>
            <a:ext cx="368300" cy="0"/>
          </a:xfrm>
          <a:prstGeom prst="straightConnector1">
            <a:avLst/>
          </a:prstGeom>
          <a:noFill/>
          <a:ln w="28575">
            <a:solidFill>
              <a:srgbClr val="FF0000"/>
            </a:solidFill>
            <a:round/>
            <a:headEnd/>
            <a:tailEnd type="arrow" w="sm" len="sm"/>
          </a:ln>
        </p:spPr>
      </p:cxnSp>
      <p:cxnSp>
        <p:nvCxnSpPr>
          <p:cNvPr id="24607" name="AutoShape 31"/>
          <p:cNvCxnSpPr>
            <a:cxnSpLocks noChangeShapeType="1"/>
            <a:stCxn id="24583" idx="3"/>
            <a:endCxn id="24585" idx="1"/>
          </p:cNvCxnSpPr>
          <p:nvPr/>
        </p:nvCxnSpPr>
        <p:spPr bwMode="auto">
          <a:xfrm flipV="1">
            <a:off x="6447367" y="2400300"/>
            <a:ext cx="747184" cy="914400"/>
          </a:xfrm>
          <a:prstGeom prst="bentConnector3">
            <a:avLst>
              <a:gd name="adj1" fmla="val 49856"/>
            </a:avLst>
          </a:prstGeom>
          <a:noFill/>
          <a:ln w="9525">
            <a:solidFill>
              <a:schemeClr val="tx1"/>
            </a:solidFill>
            <a:miter lim="800000"/>
            <a:headEnd/>
            <a:tailEnd type="arrow" w="sm" len="sm"/>
          </a:ln>
        </p:spPr>
      </p:cxnSp>
      <p:cxnSp>
        <p:nvCxnSpPr>
          <p:cNvPr id="24608" name="AutoShape 32"/>
          <p:cNvCxnSpPr>
            <a:cxnSpLocks noChangeShapeType="1"/>
            <a:stCxn id="24585" idx="3"/>
            <a:endCxn id="24586" idx="1"/>
          </p:cNvCxnSpPr>
          <p:nvPr/>
        </p:nvCxnSpPr>
        <p:spPr bwMode="auto">
          <a:xfrm>
            <a:off x="8248652" y="2400300"/>
            <a:ext cx="628649" cy="914400"/>
          </a:xfrm>
          <a:prstGeom prst="bentConnector3">
            <a:avLst>
              <a:gd name="adj1" fmla="val 49833"/>
            </a:avLst>
          </a:prstGeom>
          <a:noFill/>
          <a:ln w="9525">
            <a:solidFill>
              <a:schemeClr val="tx1"/>
            </a:solidFill>
            <a:miter lim="800000"/>
            <a:headEnd/>
            <a:tailEnd type="arrow" w="sm" len="sm"/>
          </a:ln>
        </p:spPr>
      </p:cxnSp>
      <p:cxnSp>
        <p:nvCxnSpPr>
          <p:cNvPr id="24609" name="AutoShape 33"/>
          <p:cNvCxnSpPr>
            <a:cxnSpLocks noChangeShapeType="1"/>
            <a:stCxn id="24584" idx="3"/>
            <a:endCxn id="24586" idx="1"/>
          </p:cNvCxnSpPr>
          <p:nvPr/>
        </p:nvCxnSpPr>
        <p:spPr bwMode="auto">
          <a:xfrm>
            <a:off x="8248652" y="3314700"/>
            <a:ext cx="628649" cy="0"/>
          </a:xfrm>
          <a:prstGeom prst="straightConnector1">
            <a:avLst/>
          </a:prstGeom>
          <a:noFill/>
          <a:ln w="9525">
            <a:solidFill>
              <a:schemeClr val="tx1"/>
            </a:solidFill>
            <a:round/>
            <a:headEnd/>
            <a:tailEnd type="arrow" w="sm" len="sm"/>
          </a:ln>
        </p:spPr>
      </p:cxnSp>
      <p:grpSp>
        <p:nvGrpSpPr>
          <p:cNvPr id="2" name="Group 34"/>
          <p:cNvGrpSpPr>
            <a:grpSpLocks/>
          </p:cNvGrpSpPr>
          <p:nvPr/>
        </p:nvGrpSpPr>
        <p:grpSpPr bwMode="auto">
          <a:xfrm>
            <a:off x="1926167" y="2667000"/>
            <a:ext cx="8731251" cy="3051175"/>
            <a:chOff x="910" y="1008"/>
            <a:chExt cx="4125" cy="1922"/>
          </a:xfrm>
        </p:grpSpPr>
        <p:sp>
          <p:nvSpPr>
            <p:cNvPr id="24616" name="Text Box 35"/>
            <p:cNvSpPr txBox="1">
              <a:spLocks noChangeArrowheads="1"/>
            </p:cNvSpPr>
            <p:nvPr/>
          </p:nvSpPr>
          <p:spPr bwMode="auto">
            <a:xfrm>
              <a:off x="910"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4617" name="Text Box 36"/>
            <p:cNvSpPr txBox="1">
              <a:spLocks noChangeArrowheads="1"/>
            </p:cNvSpPr>
            <p:nvPr/>
          </p:nvSpPr>
          <p:spPr bwMode="auto">
            <a:xfrm>
              <a:off x="1486"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3s</a:t>
              </a:r>
            </a:p>
          </p:txBody>
        </p:sp>
        <p:sp>
          <p:nvSpPr>
            <p:cNvPr id="24618" name="Text Box 37"/>
            <p:cNvSpPr txBox="1">
              <a:spLocks noChangeArrowheads="1"/>
            </p:cNvSpPr>
            <p:nvPr/>
          </p:nvSpPr>
          <p:spPr bwMode="auto">
            <a:xfrm>
              <a:off x="2135"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4619" name="Text Box 38"/>
            <p:cNvSpPr txBox="1">
              <a:spLocks noChangeArrowheads="1"/>
            </p:cNvSpPr>
            <p:nvPr/>
          </p:nvSpPr>
          <p:spPr bwMode="auto">
            <a:xfrm>
              <a:off x="2686"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4620" name="Text Box 39"/>
            <p:cNvSpPr txBox="1">
              <a:spLocks noChangeArrowheads="1"/>
            </p:cNvSpPr>
            <p:nvPr/>
          </p:nvSpPr>
          <p:spPr bwMode="auto">
            <a:xfrm>
              <a:off x="3550"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4621" name="Text Box 40"/>
            <p:cNvSpPr txBox="1">
              <a:spLocks noChangeArrowheads="1"/>
            </p:cNvSpPr>
            <p:nvPr/>
          </p:nvSpPr>
          <p:spPr bwMode="auto">
            <a:xfrm>
              <a:off x="3527" y="1008"/>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1s</a:t>
              </a:r>
            </a:p>
          </p:txBody>
        </p:sp>
        <p:sp>
          <p:nvSpPr>
            <p:cNvPr id="24622" name="Text Box 41"/>
            <p:cNvSpPr txBox="1">
              <a:spLocks noChangeArrowheads="1"/>
            </p:cNvSpPr>
            <p:nvPr/>
          </p:nvSpPr>
          <p:spPr bwMode="auto">
            <a:xfrm>
              <a:off x="4318" y="1584"/>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4623" name="Text Box 42"/>
            <p:cNvSpPr txBox="1">
              <a:spLocks noChangeArrowheads="1"/>
            </p:cNvSpPr>
            <p:nvPr/>
          </p:nvSpPr>
          <p:spPr bwMode="auto">
            <a:xfrm>
              <a:off x="4871" y="1584"/>
              <a:ext cx="164"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5s</a:t>
              </a:r>
            </a:p>
          </p:txBody>
        </p:sp>
        <p:sp>
          <p:nvSpPr>
            <p:cNvPr id="24624" name="Text Box 43"/>
            <p:cNvSpPr txBox="1">
              <a:spLocks noChangeArrowheads="1"/>
            </p:cNvSpPr>
            <p:nvPr/>
          </p:nvSpPr>
          <p:spPr bwMode="auto">
            <a:xfrm>
              <a:off x="958"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4625" name="Text Box 44"/>
            <p:cNvSpPr txBox="1">
              <a:spLocks noChangeArrowheads="1"/>
            </p:cNvSpPr>
            <p:nvPr/>
          </p:nvSpPr>
          <p:spPr bwMode="auto">
            <a:xfrm>
              <a:off x="1534"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15s</a:t>
              </a:r>
            </a:p>
          </p:txBody>
        </p:sp>
        <p:sp>
          <p:nvSpPr>
            <p:cNvPr id="24626" name="Text Box 45"/>
            <p:cNvSpPr txBox="1">
              <a:spLocks noChangeArrowheads="1"/>
            </p:cNvSpPr>
            <p:nvPr/>
          </p:nvSpPr>
          <p:spPr bwMode="auto">
            <a:xfrm>
              <a:off x="2133"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4627" name="Text Box 46"/>
            <p:cNvSpPr txBox="1">
              <a:spLocks noChangeArrowheads="1"/>
            </p:cNvSpPr>
            <p:nvPr/>
          </p:nvSpPr>
          <p:spPr bwMode="auto">
            <a:xfrm>
              <a:off x="292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10s</a:t>
              </a:r>
            </a:p>
          </p:txBody>
        </p:sp>
        <p:sp>
          <p:nvSpPr>
            <p:cNvPr id="24628" name="Text Box 47"/>
            <p:cNvSpPr txBox="1">
              <a:spLocks noChangeArrowheads="1"/>
            </p:cNvSpPr>
            <p:nvPr/>
          </p:nvSpPr>
          <p:spPr bwMode="auto">
            <a:xfrm>
              <a:off x="4366" y="2736"/>
              <a:ext cx="203" cy="194"/>
            </a:xfrm>
            <a:prstGeom prst="rect">
              <a:avLst/>
            </a:prstGeom>
            <a:noFill/>
            <a:ln w="9525">
              <a:noFill/>
              <a:miter lim="800000"/>
              <a:headEnd/>
              <a:tailEnd type="none" w="sm" len="sm"/>
            </a:ln>
          </p:spPr>
          <p:txBody>
            <a:bodyPr wrap="none" anchor="ctr">
              <a:spAutoFit/>
            </a:bodyPr>
            <a:lstStyle/>
            <a:p>
              <a:pPr algn="ctr" eaLnBrk="0" hangingPunct="0">
                <a:spcBef>
                  <a:spcPct val="50000"/>
                </a:spcBef>
              </a:pPr>
              <a:r>
                <a:rPr lang="en-GB" sz="1400" b="1">
                  <a:latin typeface="Arial Narrow" pitchFamily="34" charset="0"/>
                </a:rPr>
                <a:t>20s</a:t>
              </a:r>
            </a:p>
          </p:txBody>
        </p:sp>
      </p:grpSp>
      <p:sp>
        <p:nvSpPr>
          <p:cNvPr id="24611" name="Text Box 48"/>
          <p:cNvSpPr txBox="1">
            <a:spLocks noChangeArrowheads="1"/>
          </p:cNvSpPr>
          <p:nvPr/>
        </p:nvSpPr>
        <p:spPr bwMode="auto">
          <a:xfrm>
            <a:off x="3657600" y="5883275"/>
            <a:ext cx="5335114" cy="646331"/>
          </a:xfrm>
          <a:prstGeom prst="rect">
            <a:avLst/>
          </a:prstGeom>
          <a:noFill/>
          <a:ln w="9525">
            <a:noFill/>
            <a:miter lim="800000"/>
            <a:headEnd/>
            <a:tailEnd type="none" w="sm" len="sm"/>
          </a:ln>
        </p:spPr>
        <p:txBody>
          <a:bodyPr wrap="none" anchor="ctr">
            <a:spAutoFit/>
          </a:bodyPr>
          <a:lstStyle/>
          <a:p>
            <a:pPr algn="ctr" eaLnBrk="0" hangingPunct="0"/>
            <a:r>
              <a:rPr lang="en-GB" sz="1800" b="1"/>
              <a:t>TOTAL TIME = TIME ON CRITICAL PATH = 83 secs</a:t>
            </a:r>
          </a:p>
          <a:p>
            <a:pPr algn="ctr" eaLnBrk="0" hangingPunct="0"/>
            <a:r>
              <a:rPr lang="en-GB" sz="1800" b="1"/>
              <a:t>Strictly speaking not possible as needs 2 people</a:t>
            </a:r>
          </a:p>
        </p:txBody>
      </p:sp>
      <p:sp>
        <p:nvSpPr>
          <p:cNvPr id="24612" name="Rectangle 49"/>
          <p:cNvSpPr>
            <a:spLocks noChangeArrowheads="1"/>
          </p:cNvSpPr>
          <p:nvPr/>
        </p:nvSpPr>
        <p:spPr bwMode="auto">
          <a:xfrm>
            <a:off x="304800" y="6172200"/>
            <a:ext cx="1117600" cy="304800"/>
          </a:xfrm>
          <a:prstGeom prst="rect">
            <a:avLst/>
          </a:prstGeom>
          <a:solidFill>
            <a:srgbClr val="FF9900"/>
          </a:solidFill>
          <a:ln w="9525">
            <a:solidFill>
              <a:schemeClr val="tx1"/>
            </a:solidFill>
            <a:miter lim="800000"/>
            <a:headEnd/>
            <a:tailEnd type="none" w="sm" len="sm"/>
          </a:ln>
        </p:spPr>
        <p:txBody>
          <a:bodyPr wrap="none" anchor="ctr"/>
          <a:lstStyle/>
          <a:p>
            <a:endParaRPr lang="en-US"/>
          </a:p>
        </p:txBody>
      </p:sp>
      <p:sp>
        <p:nvSpPr>
          <p:cNvPr id="24613" name="Text Box 50"/>
          <p:cNvSpPr txBox="1">
            <a:spLocks noChangeArrowheads="1"/>
          </p:cNvSpPr>
          <p:nvPr/>
        </p:nvSpPr>
        <p:spPr bwMode="auto">
          <a:xfrm>
            <a:off x="1422401" y="6172200"/>
            <a:ext cx="978153" cy="307777"/>
          </a:xfrm>
          <a:prstGeom prst="rect">
            <a:avLst/>
          </a:prstGeom>
          <a:noFill/>
          <a:ln w="9525">
            <a:noFill/>
            <a:miter lim="800000"/>
            <a:headEnd/>
            <a:tailEnd type="none" w="sm" len="sm"/>
          </a:ln>
        </p:spPr>
        <p:txBody>
          <a:bodyPr wrap="none" anchor="ctr">
            <a:spAutoFit/>
          </a:bodyPr>
          <a:lstStyle/>
          <a:p>
            <a:pPr algn="ctr" eaLnBrk="0" hangingPunct="0"/>
            <a:r>
              <a:rPr lang="en-GB" sz="1400">
                <a:latin typeface="Arial Narrow" pitchFamily="34" charset="0"/>
              </a:rPr>
              <a:t>Critical Path</a:t>
            </a:r>
          </a:p>
        </p:txBody>
      </p:sp>
      <p:sp>
        <p:nvSpPr>
          <p:cNvPr id="24614" name="Rectangle 51"/>
          <p:cNvSpPr>
            <a:spLocks noChangeArrowheads="1"/>
          </p:cNvSpPr>
          <p:nvPr/>
        </p:nvSpPr>
        <p:spPr bwMode="auto">
          <a:xfrm>
            <a:off x="304800" y="5791200"/>
            <a:ext cx="1117600" cy="304800"/>
          </a:xfrm>
          <a:prstGeom prst="rect">
            <a:avLst/>
          </a:prstGeom>
          <a:solidFill>
            <a:srgbClr val="FF99FF"/>
          </a:solidFill>
          <a:ln w="9525">
            <a:solidFill>
              <a:schemeClr val="tx1"/>
            </a:solidFill>
            <a:miter lim="800000"/>
            <a:headEnd/>
            <a:tailEnd type="none" w="sm" len="sm"/>
          </a:ln>
        </p:spPr>
        <p:txBody>
          <a:bodyPr wrap="none" anchor="ctr"/>
          <a:lstStyle/>
          <a:p>
            <a:endParaRPr lang="en-US"/>
          </a:p>
        </p:txBody>
      </p:sp>
      <p:sp>
        <p:nvSpPr>
          <p:cNvPr id="24615" name="Text Box 52"/>
          <p:cNvSpPr txBox="1">
            <a:spLocks noChangeArrowheads="1"/>
          </p:cNvSpPr>
          <p:nvPr/>
        </p:nvSpPr>
        <p:spPr bwMode="auto">
          <a:xfrm>
            <a:off x="1422400" y="5791200"/>
            <a:ext cx="1370888" cy="307777"/>
          </a:xfrm>
          <a:prstGeom prst="rect">
            <a:avLst/>
          </a:prstGeom>
          <a:noFill/>
          <a:ln w="9525">
            <a:noFill/>
            <a:miter lim="800000"/>
            <a:headEnd/>
            <a:tailEnd type="none" w="sm" len="sm"/>
          </a:ln>
        </p:spPr>
        <p:txBody>
          <a:bodyPr wrap="none" anchor="ctr">
            <a:spAutoFit/>
          </a:bodyPr>
          <a:lstStyle/>
          <a:p>
            <a:pPr algn="ctr" eaLnBrk="0" hangingPunct="0"/>
            <a:r>
              <a:rPr lang="en-GB" sz="1400">
                <a:latin typeface="Arial Narrow" pitchFamily="34" charset="0"/>
              </a:rPr>
              <a:t>Resource Change</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upply Chain Management  Supply   chain        management                is   the   management   of   network   of  interc..."/>
          <p:cNvPicPr>
            <a:picLocks noChangeAspect="1" noChangeArrowheads="1"/>
          </p:cNvPicPr>
          <p:nvPr/>
        </p:nvPicPr>
        <p:blipFill>
          <a:blip r:embed="rId2"/>
          <a:srcRect/>
          <a:stretch>
            <a:fillRect/>
          </a:stretch>
        </p:blipFill>
        <p:spPr bwMode="auto">
          <a:xfrm>
            <a:off x="-1" y="0"/>
            <a:ext cx="10476412" cy="682593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Supply Chain Management – In a nutshell isSCM is all about effective integration of…Right Product                        ..."/>
          <p:cNvPicPr>
            <a:picLocks noChangeAspect="1" noChangeArrowheads="1"/>
          </p:cNvPicPr>
          <p:nvPr/>
        </p:nvPicPr>
        <p:blipFill>
          <a:blip r:embed="rId2"/>
          <a:srcRect/>
          <a:stretch>
            <a:fillRect/>
          </a:stretch>
        </p:blipFill>
        <p:spPr bwMode="auto">
          <a:xfrm>
            <a:off x="-1" y="-1"/>
            <a:ext cx="10162904" cy="6874975"/>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MEANING AND DEFINITION OF SUPPLYCHAIN “A   supply chain is a network of supplier,  manufacturing, assembly, distribution ..."/>
          <p:cNvPicPr>
            <a:picLocks noChangeAspect="1" noChangeArrowheads="1"/>
          </p:cNvPicPr>
          <p:nvPr/>
        </p:nvPicPr>
        <p:blipFill>
          <a:blip r:embed="rId2"/>
          <a:srcRect/>
          <a:stretch>
            <a:fillRect/>
          </a:stretch>
        </p:blipFill>
        <p:spPr bwMode="auto">
          <a:xfrm>
            <a:off x="-1" y="0"/>
            <a:ext cx="10293532" cy="6848204"/>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724308" y="1735546"/>
          <a:ext cx="8259762" cy="4608513"/>
        </p:xfrm>
        <a:graphic>
          <a:graphicData uri="http://schemas.openxmlformats.org/presentationml/2006/ole">
            <p:oleObj spid="_x0000_s1026" name="Photo Editor Photo" r:id="rId3" imgW="14289495" imgH="7973538" progId="">
              <p:embed/>
            </p:oleObj>
          </a:graphicData>
        </a:graphic>
      </p:graphicFrame>
      <p:sp>
        <p:nvSpPr>
          <p:cNvPr id="3" name="Rectangle 2"/>
          <p:cNvSpPr/>
          <p:nvPr/>
        </p:nvSpPr>
        <p:spPr>
          <a:xfrm>
            <a:off x="613954" y="339635"/>
            <a:ext cx="8530046" cy="1077218"/>
          </a:xfrm>
          <a:prstGeom prst="rect">
            <a:avLst/>
          </a:prstGeom>
        </p:spPr>
        <p:txBody>
          <a:bodyPr wrap="square">
            <a:spAutoFit/>
          </a:bodyPr>
          <a:lstStyle/>
          <a:p>
            <a:r>
              <a:rPr lang="en-US" sz="3200" dirty="0" smtClean="0">
                <a:solidFill>
                  <a:srgbClr val="FF0000"/>
                </a:solidFill>
                <a:effectLst>
                  <a:outerShdw blurRad="38100" dist="38100" dir="2700000" algn="tl">
                    <a:srgbClr val="C0C0C0"/>
                  </a:outerShdw>
                </a:effectLst>
              </a:rPr>
              <a:t>Relating marketing channels, logistics management, and supply chain management</a:t>
            </a:r>
            <a:endParaRPr lang="en-US" sz="3200"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69817"/>
            <a:ext cx="8596668" cy="627017"/>
          </a:xfrm>
        </p:spPr>
        <p:txBody>
          <a:bodyPr>
            <a:normAutofit fontScale="90000"/>
          </a:bodyPr>
          <a:lstStyle/>
          <a:p>
            <a:r>
              <a:rPr lang="en-US" dirty="0" smtClean="0">
                <a:solidFill>
                  <a:srgbClr val="FF0000"/>
                </a:solidFill>
              </a:rPr>
              <a:t>What is project management? </a:t>
            </a:r>
            <a:endParaRPr lang="en-US" dirty="0">
              <a:solidFill>
                <a:srgbClr val="FF0000"/>
              </a:solidFill>
            </a:endParaRPr>
          </a:p>
        </p:txBody>
      </p:sp>
      <p:sp>
        <p:nvSpPr>
          <p:cNvPr id="3" name="Content Placeholder 2"/>
          <p:cNvSpPr>
            <a:spLocks noGrp="1"/>
          </p:cNvSpPr>
          <p:nvPr>
            <p:ph idx="1"/>
          </p:nvPr>
        </p:nvSpPr>
        <p:spPr>
          <a:xfrm>
            <a:off x="677334" y="862149"/>
            <a:ext cx="8596668" cy="5995851"/>
          </a:xfrm>
        </p:spPr>
        <p:txBody>
          <a:bodyPr>
            <a:noAutofit/>
          </a:bodyPr>
          <a:lstStyle/>
          <a:p>
            <a:r>
              <a:rPr lang="en-US" sz="3200" dirty="0" smtClean="0"/>
              <a:t>A set of skills and methods of planning, organizing, and managing a project from inception to its successful completion</a:t>
            </a:r>
          </a:p>
          <a:p>
            <a:r>
              <a:rPr lang="en-US" sz="3200" dirty="0" smtClean="0"/>
              <a:t>Application of knowledge, skills , tools &amp; techniques to project activities in order to meet stakeholder needs &amp; expectations from a project. </a:t>
            </a:r>
          </a:p>
          <a:p>
            <a:r>
              <a:rPr lang="en-US" sz="3200" dirty="0" smtClean="0"/>
              <a:t>Needs : stated part of the project </a:t>
            </a:r>
          </a:p>
          <a:p>
            <a:r>
              <a:rPr lang="en-US" sz="3200" dirty="0" smtClean="0"/>
              <a:t>Expectations : unstated part of the project </a:t>
            </a:r>
          </a:p>
          <a:p>
            <a:r>
              <a:rPr lang="en-US" sz="3200" dirty="0" smtClean="0"/>
              <a:t>“Completion of Project on time within Budget without comprising Quality” </a:t>
            </a:r>
            <a:endParaRPr lang="en-US" sz="32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Image result for example of supply chain management in construction"/>
          <p:cNvPicPr>
            <a:picLocks noChangeAspect="1" noChangeArrowheads="1"/>
          </p:cNvPicPr>
          <p:nvPr/>
        </p:nvPicPr>
        <p:blipFill>
          <a:blip r:embed="rId2"/>
          <a:srcRect/>
          <a:stretch>
            <a:fillRect/>
          </a:stretch>
        </p:blipFill>
        <p:spPr bwMode="auto">
          <a:xfrm>
            <a:off x="0" y="0"/>
            <a:ext cx="10310648" cy="6814840"/>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10344" y="457199"/>
            <a:ext cx="7419702" cy="707886"/>
          </a:xfrm>
          <a:prstGeom prst="rect">
            <a:avLst/>
          </a:prstGeom>
        </p:spPr>
        <p:txBody>
          <a:bodyPr wrap="square">
            <a:spAutoFit/>
          </a:bodyPr>
          <a:lstStyle/>
          <a:p>
            <a:r>
              <a:rPr lang="en-US" sz="4000" dirty="0" smtClean="0">
                <a:effectLst>
                  <a:outerShdw blurRad="38100" dist="38100" dir="2700000" algn="tl">
                    <a:srgbClr val="C0C0C0"/>
                  </a:outerShdw>
                </a:effectLst>
              </a:rPr>
              <a:t>The automotive supply chain</a:t>
            </a:r>
            <a:endParaRPr lang="en-US" sz="4000" dirty="0"/>
          </a:p>
        </p:txBody>
      </p:sp>
      <p:graphicFrame>
        <p:nvGraphicFramePr>
          <p:cNvPr id="2050" name="Object 2"/>
          <p:cNvGraphicFramePr>
            <a:graphicFrameLocks noChangeAspect="1"/>
          </p:cNvGraphicFramePr>
          <p:nvPr/>
        </p:nvGraphicFramePr>
        <p:xfrm>
          <a:off x="880337" y="1728652"/>
          <a:ext cx="8161337" cy="4724400"/>
        </p:xfrm>
        <a:graphic>
          <a:graphicData uri="http://schemas.openxmlformats.org/presentationml/2006/ole">
            <p:oleObj spid="_x0000_s2050" name="Photo Editor Photo" r:id="rId3" imgW="19504762" imgH="5172797" progId="">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TYPES OF SUPPLY CHAIN.   Raw supply chain.   Ripe supply chain.   Internal supply chain.   Extended supply chain.   S..."/>
          <p:cNvPicPr>
            <a:picLocks noChangeAspect="1" noChangeArrowheads="1"/>
          </p:cNvPicPr>
          <p:nvPr/>
        </p:nvPicPr>
        <p:blipFill>
          <a:blip r:embed="rId2"/>
          <a:srcRect/>
          <a:stretch>
            <a:fillRect/>
          </a:stretch>
        </p:blipFill>
        <p:spPr bwMode="auto">
          <a:xfrm>
            <a:off x="0" y="0"/>
            <a:ext cx="9627326" cy="6858000"/>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E S S E N T IA L F E A T U R E S O F S U P P L Y    C H A I N M A N A G E M E N T.   Integrated behavior- SCM incorporate..."/>
          <p:cNvPicPr>
            <a:picLocks noChangeAspect="1" noChangeArrowheads="1"/>
          </p:cNvPicPr>
          <p:nvPr/>
        </p:nvPicPr>
        <p:blipFill>
          <a:blip r:embed="rId2"/>
          <a:srcRect/>
          <a:stretch>
            <a:fillRect/>
          </a:stretch>
        </p:blipFill>
        <p:spPr bwMode="auto">
          <a:xfrm>
            <a:off x="0" y="0"/>
            <a:ext cx="9300754" cy="6858000"/>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   Focus on serving customers – Supply chain succeeds if all the    members of supply chain have the same goal and the sa..."/>
          <p:cNvPicPr>
            <a:picLocks noChangeAspect="1" noChangeArrowheads="1"/>
          </p:cNvPicPr>
          <p:nvPr/>
        </p:nvPicPr>
        <p:blipFill>
          <a:blip r:embed="rId2"/>
          <a:srcRect/>
          <a:stretch>
            <a:fillRect/>
          </a:stretch>
        </p:blipFill>
        <p:spPr bwMode="auto">
          <a:xfrm>
            <a:off x="0" y="0"/>
            <a:ext cx="9993086" cy="6858000"/>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OBJECTIVES OF SUPPLY CHAINMANAGEMENT Service Orientation. System Orientation. Competitiveness and Efficiency. Minimizi..."/>
          <p:cNvPicPr>
            <a:picLocks noChangeAspect="1" noChangeArrowheads="1"/>
          </p:cNvPicPr>
          <p:nvPr/>
        </p:nvPicPr>
        <p:blipFill>
          <a:blip r:embed="rId2"/>
          <a:srcRect/>
          <a:stretch>
            <a:fillRect/>
          </a:stretch>
        </p:blipFill>
        <p:spPr bwMode="auto">
          <a:xfrm>
            <a:off x="-1" y="0"/>
            <a:ext cx="10006149" cy="6858000"/>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 Service Orientation – (i.e services to customers) the  very basis of supply chains has been to provide  superior custome..."/>
          <p:cNvPicPr>
            <a:picLocks noChangeAspect="1" noChangeArrowheads="1"/>
          </p:cNvPicPr>
          <p:nvPr/>
        </p:nvPicPr>
        <p:blipFill>
          <a:blip r:embed="rId2"/>
          <a:srcRect/>
          <a:stretch>
            <a:fillRect/>
          </a:stretch>
        </p:blipFill>
        <p:spPr bwMode="auto">
          <a:xfrm>
            <a:off x="-1" y="0"/>
            <a:ext cx="10071463" cy="6858000"/>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3" descr="   Competitiveness and Efficiency – Supply chain is a business    organization. It provides value to the customers while ..."/>
          <p:cNvPicPr>
            <a:picLocks noChangeAspect="1" noChangeArrowheads="1"/>
          </p:cNvPicPr>
          <p:nvPr/>
        </p:nvPicPr>
        <p:blipFill>
          <a:blip r:embed="rId2"/>
          <a:srcRect/>
          <a:stretch>
            <a:fillRect/>
          </a:stretch>
        </p:blipFill>
        <p:spPr bwMode="auto">
          <a:xfrm>
            <a:off x="0" y="0"/>
            <a:ext cx="9993086" cy="68580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   Improving Quality- Efficient supply chain    management helps in improving the quality of    operation of the organiza..."/>
          <p:cNvPicPr>
            <a:picLocks noChangeAspect="1" noChangeArrowheads="1"/>
          </p:cNvPicPr>
          <p:nvPr/>
        </p:nvPicPr>
        <p:blipFill>
          <a:blip r:embed="rId2"/>
          <a:srcRect b="47253"/>
          <a:stretch>
            <a:fillRect/>
          </a:stretch>
        </p:blipFill>
        <p:spPr bwMode="auto">
          <a:xfrm>
            <a:off x="-1" y="0"/>
            <a:ext cx="9993087" cy="2743200"/>
          </a:xfrm>
          <a:prstGeom prst="rect">
            <a:avLst/>
          </a:prstGeom>
          <a:noFill/>
        </p:spPr>
      </p:pic>
      <p:pic>
        <p:nvPicPr>
          <p:cNvPr id="3" name="Picture 2" descr="COMPONENTS OF SUPPLY CHAINMANAGEMENT Procurement. Processing. Distribution. "/>
          <p:cNvPicPr>
            <a:picLocks noChangeAspect="1" noChangeArrowheads="1"/>
          </p:cNvPicPr>
          <p:nvPr/>
        </p:nvPicPr>
        <p:blipFill>
          <a:blip r:embed="rId3"/>
          <a:srcRect b="27993"/>
          <a:stretch>
            <a:fillRect/>
          </a:stretch>
        </p:blipFill>
        <p:spPr bwMode="auto">
          <a:xfrm>
            <a:off x="-1" y="2573384"/>
            <a:ext cx="9980023" cy="4284616"/>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FACTORS INFLUENCING SUPPLY CHAINMANAGEMENT Consumer Demand. Globalization. Competition. Information and communication...."/>
          <p:cNvPicPr>
            <a:picLocks noChangeAspect="1" noChangeArrowheads="1"/>
          </p:cNvPicPr>
          <p:nvPr/>
        </p:nvPicPr>
        <p:blipFill>
          <a:blip r:embed="rId2"/>
          <a:srcRect b="31177"/>
          <a:stretch>
            <a:fillRect/>
          </a:stretch>
        </p:blipFill>
        <p:spPr bwMode="auto">
          <a:xfrm>
            <a:off x="0" y="0"/>
            <a:ext cx="11194870" cy="6858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10194"/>
          </a:xfrm>
        </p:spPr>
        <p:txBody>
          <a:bodyPr>
            <a:normAutofit/>
          </a:bodyPr>
          <a:lstStyle/>
          <a:p>
            <a:r>
              <a:rPr lang="en-US" sz="4800" dirty="0" smtClean="0"/>
              <a:t>Why do companies use PM?</a:t>
            </a:r>
            <a:endParaRPr lang="en-US" sz="4800" dirty="0"/>
          </a:p>
        </p:txBody>
      </p:sp>
      <p:sp>
        <p:nvSpPr>
          <p:cNvPr id="3" name="Content Placeholder 2"/>
          <p:cNvSpPr>
            <a:spLocks noGrp="1"/>
          </p:cNvSpPr>
          <p:nvPr>
            <p:ph idx="1"/>
          </p:nvPr>
        </p:nvSpPr>
        <p:spPr>
          <a:xfrm>
            <a:off x="677334" y="1698171"/>
            <a:ext cx="8596668" cy="4343191"/>
          </a:xfrm>
        </p:spPr>
        <p:txBody>
          <a:bodyPr>
            <a:normAutofit fontScale="70000" lnSpcReduction="20000"/>
          </a:bodyPr>
          <a:lstStyle/>
          <a:p>
            <a:r>
              <a:rPr lang="en-US" dirty="0" smtClean="0"/>
              <a:t>• </a:t>
            </a:r>
            <a:r>
              <a:rPr lang="en-US" sz="3600" dirty="0" smtClean="0"/>
              <a:t>To handle projects effectively in an organization. </a:t>
            </a:r>
          </a:p>
          <a:p>
            <a:r>
              <a:rPr lang="en-US" sz="3600" dirty="0" smtClean="0"/>
              <a:t>• To define the project and agree with the customer </a:t>
            </a:r>
          </a:p>
          <a:p>
            <a:r>
              <a:rPr lang="en-US" sz="3600" dirty="0" smtClean="0"/>
              <a:t>• To plan and assess resource needs for the project </a:t>
            </a:r>
          </a:p>
          <a:p>
            <a:r>
              <a:rPr lang="en-US" sz="3600" dirty="0" smtClean="0"/>
              <a:t>• To estimate project cost and make proposals </a:t>
            </a:r>
          </a:p>
          <a:p>
            <a:r>
              <a:rPr lang="en-US" sz="3600" dirty="0" smtClean="0"/>
              <a:t>• To plan &amp; schedule activities in a project. </a:t>
            </a:r>
          </a:p>
          <a:p>
            <a:r>
              <a:rPr lang="en-US" sz="3600" dirty="0" smtClean="0"/>
              <a:t>• To allocate the right resource at the right time. </a:t>
            </a:r>
          </a:p>
          <a:p>
            <a:r>
              <a:rPr lang="en-US" sz="3600" dirty="0" smtClean="0"/>
              <a:t>• To assess risk and failure points and make backup plans.</a:t>
            </a:r>
          </a:p>
          <a:p>
            <a:r>
              <a:rPr lang="en-US" sz="3600" dirty="0" smtClean="0"/>
              <a:t> • To lead a project team effectively and communicate well among team members. </a:t>
            </a:r>
            <a:endParaRPr lang="en-US" sz="36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9186" y="299545"/>
            <a:ext cx="10342180" cy="6555641"/>
          </a:xfrm>
          <a:prstGeom prst="rect">
            <a:avLst/>
          </a:prstGeom>
        </p:spPr>
        <p:txBody>
          <a:bodyPr wrap="square">
            <a:spAutoFit/>
          </a:bodyPr>
          <a:lstStyle/>
          <a:p>
            <a:r>
              <a:rPr lang="en-US" sz="3000" b="1" dirty="0" smtClean="0">
                <a:solidFill>
                  <a:srgbClr val="FF0000"/>
                </a:solidFill>
              </a:rPr>
              <a:t>Advantages of Supply Chain Management :</a:t>
            </a:r>
          </a:p>
          <a:p>
            <a:r>
              <a:rPr lang="en-US" sz="3000" dirty="0" smtClean="0"/>
              <a:t>1. helps to increase savings in </a:t>
            </a:r>
            <a:r>
              <a:rPr lang="en-US" sz="3000" dirty="0" err="1" smtClean="0"/>
              <a:t>labour</a:t>
            </a:r>
            <a:r>
              <a:rPr lang="en-US" sz="3000" dirty="0" smtClean="0"/>
              <a:t> and procurement costs.</a:t>
            </a:r>
          </a:p>
          <a:p>
            <a:r>
              <a:rPr lang="en-US" sz="3000" dirty="0" smtClean="0"/>
              <a:t>2. helps to achieve better inventory control.</a:t>
            </a:r>
          </a:p>
          <a:p>
            <a:r>
              <a:rPr lang="en-US" sz="3000" dirty="0" smtClean="0"/>
              <a:t>3. is used to get better control over suppliers.</a:t>
            </a:r>
          </a:p>
          <a:p>
            <a:r>
              <a:rPr lang="en-US" sz="3000" dirty="0" smtClean="0"/>
              <a:t>4. can increase market visibility.</a:t>
            </a:r>
          </a:p>
          <a:p>
            <a:r>
              <a:rPr lang="en-US" sz="3000" dirty="0" smtClean="0"/>
              <a:t>5. Chances of product failure rate can be reduced</a:t>
            </a:r>
          </a:p>
          <a:p>
            <a:r>
              <a:rPr lang="en-US" sz="3000" dirty="0" smtClean="0"/>
              <a:t>6. is used to provide  better information on customer needs, tastes etc.,</a:t>
            </a:r>
          </a:p>
          <a:p>
            <a:r>
              <a:rPr lang="en-US" sz="3000" dirty="0" smtClean="0"/>
              <a:t>7. helps to achieve regular and better communication with the customers.</a:t>
            </a:r>
          </a:p>
          <a:p>
            <a:r>
              <a:rPr lang="en-US" sz="3000" dirty="0" smtClean="0"/>
              <a:t>8. helps to improve customer care service.</a:t>
            </a:r>
          </a:p>
          <a:p>
            <a:r>
              <a:rPr lang="en-US" sz="3000" dirty="0" smtClean="0"/>
              <a:t>9. is used to achieve higher revenues.</a:t>
            </a:r>
          </a:p>
          <a:p>
            <a:r>
              <a:rPr lang="en-US" sz="3000" dirty="0" smtClean="0"/>
              <a:t>10. increases performance and profitability.</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52" y="583324"/>
            <a:ext cx="9932275" cy="6093976"/>
          </a:xfrm>
          <a:prstGeom prst="rect">
            <a:avLst/>
          </a:prstGeom>
        </p:spPr>
        <p:txBody>
          <a:bodyPr wrap="square">
            <a:spAutoFit/>
          </a:bodyPr>
          <a:lstStyle/>
          <a:p>
            <a:r>
              <a:rPr lang="en-US" sz="3000" b="1" dirty="0" smtClean="0">
                <a:solidFill>
                  <a:srgbClr val="FF0000"/>
                </a:solidFill>
              </a:rPr>
              <a:t>Advantages of Supply Chain Management : (Contd.)</a:t>
            </a:r>
          </a:p>
          <a:p>
            <a:r>
              <a:rPr lang="en-US" sz="3000" dirty="0" smtClean="0"/>
              <a:t>11. is used to lower transportation, warehousing and packaging costs.</a:t>
            </a:r>
          </a:p>
          <a:p>
            <a:r>
              <a:rPr lang="en-US" sz="3000" dirty="0" smtClean="0"/>
              <a:t>12. increases capacity, capability or flexibility.</a:t>
            </a:r>
          </a:p>
          <a:p>
            <a:r>
              <a:rPr lang="en-US" sz="3000" dirty="0" smtClean="0"/>
              <a:t>13. enhances value for money.</a:t>
            </a:r>
          </a:p>
          <a:p>
            <a:r>
              <a:rPr lang="en-US" sz="3000" dirty="0" smtClean="0"/>
              <a:t>14. is used to improve reputation of brand in market.</a:t>
            </a:r>
          </a:p>
          <a:p>
            <a:r>
              <a:rPr lang="en-US" sz="3000" dirty="0" smtClean="0"/>
              <a:t>15. also increases the value of shareholder.</a:t>
            </a:r>
          </a:p>
          <a:p>
            <a:r>
              <a:rPr lang="en-US" sz="3000" dirty="0" smtClean="0"/>
              <a:t>16. is used for faster and more accurate order processing.</a:t>
            </a:r>
          </a:p>
          <a:p>
            <a:r>
              <a:rPr lang="en-US" sz="3000" dirty="0" smtClean="0"/>
              <a:t>17.allows higher discount on price to wholesaler due large order size.</a:t>
            </a:r>
          </a:p>
          <a:p>
            <a:r>
              <a:rPr lang="en-US" sz="3000" dirty="0" smtClean="0"/>
              <a:t>18. is also good  for returns and recall management.</a:t>
            </a:r>
          </a:p>
          <a:p>
            <a:r>
              <a:rPr lang="en-US" sz="3000" dirty="0" smtClean="0"/>
              <a:t>19. is used for production tracking.</a:t>
            </a:r>
            <a:endParaRPr lang="en-US" sz="30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8372" y="315311"/>
            <a:ext cx="9427780" cy="6494085"/>
          </a:xfrm>
          <a:prstGeom prst="rect">
            <a:avLst/>
          </a:prstGeom>
        </p:spPr>
        <p:txBody>
          <a:bodyPr wrap="square">
            <a:spAutoFit/>
          </a:bodyPr>
          <a:lstStyle/>
          <a:p>
            <a:r>
              <a:rPr lang="en-US" sz="3200" b="1" dirty="0" smtClean="0">
                <a:solidFill>
                  <a:srgbClr val="FF0000"/>
                </a:solidFill>
              </a:rPr>
              <a:t>Disadvantages of Supply Chain Management :</a:t>
            </a:r>
          </a:p>
          <a:p>
            <a:endParaRPr lang="en-US" sz="3200" dirty="0" smtClean="0"/>
          </a:p>
          <a:p>
            <a:r>
              <a:rPr lang="en-US" sz="3200" dirty="0" smtClean="0"/>
              <a:t>1. Sometimes Supply Chain Management can be very expensive to implement.</a:t>
            </a:r>
          </a:p>
          <a:p>
            <a:r>
              <a:rPr lang="en-US" sz="3200" dirty="0" smtClean="0"/>
              <a:t>2. Competitors can easily copy the strategy of Supply Chain Management.</a:t>
            </a:r>
          </a:p>
          <a:p>
            <a:r>
              <a:rPr lang="en-US" sz="3200" dirty="0" smtClean="0"/>
              <a:t>3. For better Supply Chain Management, proper skills and experience is required to achieve success.</a:t>
            </a:r>
          </a:p>
          <a:p>
            <a:r>
              <a:rPr lang="en-US" sz="3200" dirty="0" smtClean="0"/>
              <a:t>4. Sometimes in Supply Chain Management various functions may be difficult to manage.</a:t>
            </a:r>
          </a:p>
          <a:p>
            <a:r>
              <a:rPr lang="en-US" sz="3200" dirty="0" smtClean="0"/>
              <a:t>5. In Supply Chain Management there may be staff resistance.</a:t>
            </a:r>
            <a:endParaRPr lang="en-US" sz="32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 IS LOGISTICS &amp; LOGISTICS           MANAGEMENT?Logistics(CSCMP definition)The planning, execution, and control of the ..."/>
          <p:cNvPicPr>
            <a:picLocks noChangeAspect="1" noChangeArrowheads="1"/>
          </p:cNvPicPr>
          <p:nvPr/>
        </p:nvPicPr>
        <p:blipFill>
          <a:blip r:embed="rId2"/>
          <a:srcRect/>
          <a:stretch>
            <a:fillRect/>
          </a:stretch>
        </p:blipFill>
        <p:spPr bwMode="auto">
          <a:xfrm>
            <a:off x="-1" y="0"/>
            <a:ext cx="10567852" cy="685800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IN FIELDS WITHIN LOGISTICS Procurement Logistics Production Logistics Distribution Logistics Disposal Logistics "/>
          <p:cNvPicPr>
            <a:picLocks noChangeAspect="1" noChangeArrowheads="1"/>
          </p:cNvPicPr>
          <p:nvPr/>
        </p:nvPicPr>
        <p:blipFill>
          <a:blip r:embed="rId2"/>
          <a:srcRect/>
          <a:stretch>
            <a:fillRect/>
          </a:stretch>
        </p:blipFill>
        <p:spPr bwMode="auto">
          <a:xfrm>
            <a:off x="-1" y="0"/>
            <a:ext cx="10202091" cy="685800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CTIVITIES INVOLVED INLOGISTICS MANAGEMENT  Order processing  Inventory management  Material planning  Warehousing  T..."/>
          <p:cNvPicPr>
            <a:picLocks noChangeAspect="1" noChangeArrowheads="1"/>
          </p:cNvPicPr>
          <p:nvPr/>
        </p:nvPicPr>
        <p:blipFill>
          <a:blip r:embed="rId2"/>
          <a:srcRect/>
          <a:stretch>
            <a:fillRect/>
          </a:stretch>
        </p:blipFill>
        <p:spPr bwMode="auto">
          <a:xfrm>
            <a:off x="-1" y="0"/>
            <a:ext cx="9927771" cy="6858000"/>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TYPES OF LOGISTICS Inbound Logistics Outbound Logistics Third Party Logistics Fourth Party Logistics Reverse Logistics "/>
          <p:cNvPicPr>
            <a:picLocks noChangeAspect="1" noChangeArrowheads="1"/>
          </p:cNvPicPr>
          <p:nvPr/>
        </p:nvPicPr>
        <p:blipFill>
          <a:blip r:embed="rId2"/>
          <a:srcRect/>
          <a:stretch>
            <a:fillRect/>
          </a:stretch>
        </p:blipFill>
        <p:spPr bwMode="auto">
          <a:xfrm>
            <a:off x="-1" y="0"/>
            <a:ext cx="10019211" cy="685800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TYPES OF LOGISTICS Inbound Logistics Outbound Logistics Third Party Logistics Fourth Party Logistics Reverse Logistics "/>
          <p:cNvPicPr>
            <a:picLocks noChangeAspect="1" noChangeArrowheads="1"/>
          </p:cNvPicPr>
          <p:nvPr/>
        </p:nvPicPr>
        <p:blipFill>
          <a:blip r:embed="rId2"/>
          <a:srcRect/>
          <a:stretch>
            <a:fillRect/>
          </a:stretch>
        </p:blipFill>
        <p:spPr bwMode="auto">
          <a:xfrm>
            <a:off x="0" y="0"/>
            <a:ext cx="9966960" cy="6858000"/>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OBJECTIVES OF LOGISTICSOPERATING OBJECTIVE: Rapid response Minimum variance Quality "/>
          <p:cNvPicPr>
            <a:picLocks noChangeAspect="1" noChangeArrowheads="1"/>
          </p:cNvPicPr>
          <p:nvPr/>
        </p:nvPicPr>
        <p:blipFill>
          <a:blip r:embed="rId2"/>
          <a:srcRect/>
          <a:stretch>
            <a:fillRect/>
          </a:stretch>
        </p:blipFill>
        <p:spPr bwMode="auto">
          <a:xfrm>
            <a:off x="-1" y="0"/>
            <a:ext cx="10006149" cy="685800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SUPPLY CHAIN AND LOGISTICS Sourcing Procurement Storage of raw materials Production planning and scheduling Forward a..."/>
          <p:cNvPicPr>
            <a:picLocks noChangeAspect="1" noChangeArrowheads="1"/>
          </p:cNvPicPr>
          <p:nvPr/>
        </p:nvPicPr>
        <p:blipFill>
          <a:blip r:embed="rId2"/>
          <a:srcRect/>
          <a:stretch>
            <a:fillRect/>
          </a:stretch>
        </p:blipFill>
        <p:spPr bwMode="auto">
          <a:xfrm>
            <a:off x="-1" y="0"/>
            <a:ext cx="10006149" cy="6858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9634"/>
            <a:ext cx="8596668" cy="888275"/>
          </a:xfrm>
        </p:spPr>
        <p:txBody>
          <a:bodyPr>
            <a:normAutofit/>
          </a:bodyPr>
          <a:lstStyle/>
          <a:p>
            <a:r>
              <a:rPr lang="en-US" sz="4800" dirty="0" smtClean="0"/>
              <a:t>Why do people learn PM?</a:t>
            </a:r>
            <a:endParaRPr lang="en-US" sz="4800" dirty="0"/>
          </a:p>
        </p:txBody>
      </p:sp>
      <p:sp>
        <p:nvSpPr>
          <p:cNvPr id="3" name="Content Placeholder 2"/>
          <p:cNvSpPr>
            <a:spLocks noGrp="1"/>
          </p:cNvSpPr>
          <p:nvPr>
            <p:ph idx="1"/>
          </p:nvPr>
        </p:nvSpPr>
        <p:spPr>
          <a:xfrm>
            <a:off x="677334" y="1332412"/>
            <a:ext cx="8596668" cy="5342708"/>
          </a:xfrm>
        </p:spPr>
        <p:txBody>
          <a:bodyPr>
            <a:noAutofit/>
          </a:bodyPr>
          <a:lstStyle/>
          <a:p>
            <a:r>
              <a:rPr lang="en-US" sz="3000" dirty="0" smtClean="0"/>
              <a:t>• To explore the latest concepts and techniques of project management. </a:t>
            </a:r>
          </a:p>
          <a:p>
            <a:r>
              <a:rPr lang="en-US" sz="3000" dirty="0" smtClean="0"/>
              <a:t>• To increase value/contribution to the organization. To prove yourself skillful in managing projects. </a:t>
            </a:r>
          </a:p>
          <a:p>
            <a:r>
              <a:rPr lang="en-US" sz="3000" dirty="0" smtClean="0"/>
              <a:t>• To learn a new thought process that helps organized thinking and structured approach. </a:t>
            </a:r>
          </a:p>
          <a:p>
            <a:r>
              <a:rPr lang="en-US" sz="3000" dirty="0" smtClean="0"/>
              <a:t>• To acquire a professional degree/ recognition and increase job prospects. </a:t>
            </a:r>
          </a:p>
          <a:p>
            <a:r>
              <a:rPr lang="en-US" sz="3000" dirty="0" smtClean="0"/>
              <a:t>• Endless possibilities and benefits……..</a:t>
            </a:r>
            <a:endParaRPr lang="en-US" sz="300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LOGISTICS HAS GAINED IMPORTANCE Raise in transportation cost. Production efficiency is reaching a peak Fundamental chan..."/>
          <p:cNvPicPr>
            <a:picLocks noChangeAspect="1" noChangeArrowheads="1"/>
          </p:cNvPicPr>
          <p:nvPr/>
        </p:nvPicPr>
        <p:blipFill>
          <a:blip r:embed="rId2"/>
          <a:srcRect/>
          <a:stretch>
            <a:fillRect/>
          </a:stretch>
        </p:blipFill>
        <p:spPr bwMode="auto">
          <a:xfrm>
            <a:off x="-1" y="0"/>
            <a:ext cx="10097589" cy="6858000"/>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mponents of logisticsmanagement :                      Management actions                                     Outputs of..."/>
          <p:cNvPicPr>
            <a:picLocks noChangeAspect="1" noChangeArrowheads="1"/>
          </p:cNvPicPr>
          <p:nvPr/>
        </p:nvPicPr>
        <p:blipFill>
          <a:blip r:embed="rId2"/>
          <a:srcRect/>
          <a:stretch>
            <a:fillRect/>
          </a:stretch>
        </p:blipFill>
        <p:spPr bwMode="auto">
          <a:xfrm>
            <a:off x="-1" y="0"/>
            <a:ext cx="10202091" cy="6858000"/>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LOGISTICS COSTS            100            0900                                1980            800                         ..."/>
          <p:cNvPicPr>
            <a:picLocks noChangeAspect="1" noChangeArrowheads="1"/>
          </p:cNvPicPr>
          <p:nvPr/>
        </p:nvPicPr>
        <p:blipFill>
          <a:blip r:embed="rId2"/>
          <a:srcRect/>
          <a:stretch>
            <a:fillRect/>
          </a:stretch>
        </p:blipFill>
        <p:spPr bwMode="auto">
          <a:xfrm>
            <a:off x="-1" y="0"/>
            <a:ext cx="10110651" cy="6858000"/>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Logistics Management "/>
          <p:cNvPicPr>
            <a:picLocks noChangeAspect="1" noChangeArrowheads="1"/>
          </p:cNvPicPr>
          <p:nvPr/>
        </p:nvPicPr>
        <p:blipFill>
          <a:blip r:embed="rId2"/>
          <a:srcRect/>
          <a:stretch>
            <a:fillRect/>
          </a:stretch>
        </p:blipFill>
        <p:spPr bwMode="auto">
          <a:xfrm>
            <a:off x="-1" y="0"/>
            <a:ext cx="10136777" cy="68580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3588" y="646386"/>
          <a:ext cx="8334104" cy="5675587"/>
        </p:xfrm>
        <a:graphic>
          <a:graphicData uri="http://schemas.openxmlformats.org/drawingml/2006/table">
            <a:tbl>
              <a:tblPr firstRow="1" bandRow="1">
                <a:tableStyleId>{5C22544A-7EE6-4342-B048-85BDC9FD1C3A}</a:tableStyleId>
              </a:tblPr>
              <a:tblGrid>
                <a:gridCol w="4167052"/>
                <a:gridCol w="4167052"/>
              </a:tblGrid>
              <a:tr h="525517">
                <a:tc>
                  <a:txBody>
                    <a:bodyPr/>
                    <a:lstStyle/>
                    <a:p>
                      <a:pPr algn="ctr"/>
                      <a:r>
                        <a:rPr lang="en-US" sz="2400" dirty="0" smtClean="0"/>
                        <a:t>Supply chain Management</a:t>
                      </a:r>
                      <a:endParaRPr lang="en-US" sz="2400" dirty="0"/>
                    </a:p>
                  </a:txBody>
                  <a:tcPr/>
                </a:tc>
                <a:tc>
                  <a:txBody>
                    <a:bodyPr/>
                    <a:lstStyle/>
                    <a:p>
                      <a:pPr algn="ctr"/>
                      <a:r>
                        <a:rPr lang="en-US" sz="2400" dirty="0" smtClean="0"/>
                        <a:t>Logistics Management</a:t>
                      </a:r>
                      <a:endParaRPr lang="en-US" sz="2400" dirty="0"/>
                    </a:p>
                  </a:txBody>
                  <a:tcPr/>
                </a:tc>
              </a:tr>
              <a:tr h="525517">
                <a:tc>
                  <a:txBody>
                    <a:bodyPr/>
                    <a:lstStyle/>
                    <a:p>
                      <a:r>
                        <a:rPr lang="en-US" sz="2400" dirty="0" smtClean="0"/>
                        <a:t>Broader concept</a:t>
                      </a:r>
                      <a:endParaRPr lang="en-US" sz="2400" dirty="0"/>
                    </a:p>
                  </a:txBody>
                  <a:tcPr/>
                </a:tc>
                <a:tc>
                  <a:txBody>
                    <a:bodyPr/>
                    <a:lstStyle/>
                    <a:p>
                      <a:r>
                        <a:rPr lang="en-US" sz="2400" dirty="0" smtClean="0"/>
                        <a:t>Narrower concept</a:t>
                      </a:r>
                      <a:endParaRPr lang="en-US" sz="2400" dirty="0"/>
                    </a:p>
                  </a:txBody>
                  <a:tcPr/>
                </a:tc>
              </a:tr>
              <a:tr h="525517">
                <a:tc>
                  <a:txBody>
                    <a:bodyPr/>
                    <a:lstStyle/>
                    <a:p>
                      <a:r>
                        <a:rPr lang="en-US" sz="2400" dirty="0" smtClean="0"/>
                        <a:t>New concept</a:t>
                      </a:r>
                      <a:endParaRPr lang="en-US" sz="2400" dirty="0"/>
                    </a:p>
                  </a:txBody>
                  <a:tcPr/>
                </a:tc>
                <a:tc>
                  <a:txBody>
                    <a:bodyPr/>
                    <a:lstStyle/>
                    <a:p>
                      <a:r>
                        <a:rPr lang="en-US" sz="2400" dirty="0" smtClean="0"/>
                        <a:t>Older concept</a:t>
                      </a:r>
                      <a:endParaRPr lang="en-US" sz="2400" dirty="0"/>
                    </a:p>
                  </a:txBody>
                  <a:tcPr/>
                </a:tc>
              </a:tr>
              <a:tr h="945932">
                <a:tc>
                  <a:txBody>
                    <a:bodyPr/>
                    <a:lstStyle/>
                    <a:p>
                      <a:r>
                        <a:rPr lang="en-US" sz="2400" dirty="0" smtClean="0"/>
                        <a:t>Extension of Logistics management</a:t>
                      </a:r>
                      <a:endParaRPr lang="en-US" sz="2400" dirty="0"/>
                    </a:p>
                  </a:txBody>
                  <a:tcPr/>
                </a:tc>
                <a:tc>
                  <a:txBody>
                    <a:bodyPr/>
                    <a:lstStyle/>
                    <a:p>
                      <a:r>
                        <a:rPr lang="en-US" sz="2400" dirty="0" smtClean="0"/>
                        <a:t>Part of supply chain management</a:t>
                      </a:r>
                      <a:endParaRPr lang="en-US" sz="2400" dirty="0"/>
                    </a:p>
                  </a:txBody>
                  <a:tcPr/>
                </a:tc>
              </a:tr>
              <a:tr h="945932">
                <a:tc>
                  <a:txBody>
                    <a:bodyPr/>
                    <a:lstStyle/>
                    <a:p>
                      <a:r>
                        <a:rPr lang="en-US" sz="2400" dirty="0" smtClean="0"/>
                        <a:t>Internal integration</a:t>
                      </a:r>
                      <a:r>
                        <a:rPr lang="en-US" sz="2400" baseline="0" dirty="0" smtClean="0"/>
                        <a:t> by itself</a:t>
                      </a:r>
                      <a:endParaRPr lang="en-US" sz="2400" dirty="0"/>
                    </a:p>
                  </a:txBody>
                  <a:tcPr/>
                </a:tc>
                <a:tc>
                  <a:txBody>
                    <a:bodyPr/>
                    <a:lstStyle/>
                    <a:p>
                      <a:r>
                        <a:rPr lang="en-US" sz="2400" dirty="0" smtClean="0"/>
                        <a:t>Optimizing flows within the organization</a:t>
                      </a:r>
                      <a:endParaRPr lang="en-US" sz="2400" dirty="0"/>
                    </a:p>
                  </a:txBody>
                  <a:tcPr/>
                </a:tc>
              </a:tr>
              <a:tr h="2207172">
                <a:tc>
                  <a:txBody>
                    <a:bodyPr/>
                    <a:lstStyle/>
                    <a:p>
                      <a:r>
                        <a:rPr lang="en-US" sz="2400" dirty="0" smtClean="0"/>
                        <a:t>It focuses upon</a:t>
                      </a:r>
                      <a:r>
                        <a:rPr lang="en-US" sz="2400" baseline="0" dirty="0" smtClean="0"/>
                        <a:t> the management of relationships in order to achieve a more profitable outcome for all parties in the chain</a:t>
                      </a:r>
                      <a:endParaRPr lang="en-US" sz="2400" dirty="0"/>
                    </a:p>
                  </a:txBody>
                  <a:tcPr/>
                </a:tc>
                <a:tc>
                  <a:txBody>
                    <a:bodyPr/>
                    <a:lstStyle/>
                    <a:p>
                      <a:r>
                        <a:rPr lang="en-US" sz="2400" dirty="0" smtClean="0"/>
                        <a:t>It focuses upon the management</a:t>
                      </a:r>
                      <a:r>
                        <a:rPr lang="en-US" sz="2400" baseline="0" dirty="0" smtClean="0"/>
                        <a:t> of resources with the organization</a:t>
                      </a:r>
                      <a:endParaRPr lang="en-US" sz="2400"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285" y="286933"/>
            <a:ext cx="8596668" cy="640080"/>
          </a:xfrm>
        </p:spPr>
        <p:txBody>
          <a:bodyPr>
            <a:normAutofit/>
          </a:bodyPr>
          <a:lstStyle/>
          <a:p>
            <a:r>
              <a:rPr lang="en-US" b="1" dirty="0" smtClean="0">
                <a:solidFill>
                  <a:srgbClr val="FF0000"/>
                </a:solidFill>
              </a:rPr>
              <a:t>Characteristics</a:t>
            </a:r>
            <a:endParaRPr lang="en-US" b="1" dirty="0">
              <a:solidFill>
                <a:srgbClr val="FF0000"/>
              </a:solidFill>
            </a:endParaRPr>
          </a:p>
        </p:txBody>
      </p:sp>
      <p:sp>
        <p:nvSpPr>
          <p:cNvPr id="3" name="Content Placeholder 2"/>
          <p:cNvSpPr>
            <a:spLocks noGrp="1"/>
          </p:cNvSpPr>
          <p:nvPr>
            <p:ph idx="1"/>
          </p:nvPr>
        </p:nvSpPr>
        <p:spPr>
          <a:xfrm>
            <a:off x="677333" y="1136469"/>
            <a:ext cx="9270707" cy="5434148"/>
          </a:xfrm>
        </p:spPr>
        <p:txBody>
          <a:bodyPr>
            <a:noAutofit/>
          </a:bodyPr>
          <a:lstStyle/>
          <a:p>
            <a:pPr lvl="0"/>
            <a:r>
              <a:rPr lang="en-US" sz="2400" dirty="0" smtClean="0">
                <a:solidFill>
                  <a:srgbClr val="FF0000"/>
                </a:solidFill>
              </a:rPr>
              <a:t>Objective:</a:t>
            </a:r>
            <a:r>
              <a:rPr lang="en-US" sz="2400" dirty="0" smtClean="0"/>
              <a:t> Each and every project needs to be guided to achieve an objective or a set of objectives. It ceases to exist when the objective is achieved.</a:t>
            </a:r>
          </a:p>
          <a:p>
            <a:pPr lvl="0"/>
            <a:r>
              <a:rPr lang="en-US" sz="2400" dirty="0" smtClean="0">
                <a:solidFill>
                  <a:srgbClr val="FF0000"/>
                </a:solidFill>
              </a:rPr>
              <a:t>Life Span</a:t>
            </a:r>
            <a:r>
              <a:rPr lang="en-US" sz="2400" dirty="0" smtClean="0"/>
              <a:t>: A project has beginning and end. It cannot continue forever.</a:t>
            </a:r>
          </a:p>
          <a:p>
            <a:pPr lvl="0"/>
            <a:r>
              <a:rPr lang="en-US" sz="2400" dirty="0" smtClean="0">
                <a:solidFill>
                  <a:srgbClr val="FF0000"/>
                </a:solidFill>
              </a:rPr>
              <a:t>Constraints:</a:t>
            </a:r>
            <a:r>
              <a:rPr lang="en-US" sz="2400" dirty="0" smtClean="0"/>
              <a:t> A project has a schedule. It operates within the constraints of time, cost and quality. Every project requires certain investment of resources.</a:t>
            </a:r>
          </a:p>
          <a:p>
            <a:pPr lvl="0"/>
            <a:r>
              <a:rPr lang="en-US" sz="2400" dirty="0" smtClean="0">
                <a:solidFill>
                  <a:srgbClr val="FF0000"/>
                </a:solidFill>
              </a:rPr>
              <a:t>Unique: </a:t>
            </a:r>
            <a:r>
              <a:rPr lang="en-US" sz="2400" dirty="0" smtClean="0"/>
              <a:t>Every project is unique. No two projects are exactly similar. </a:t>
            </a:r>
          </a:p>
          <a:p>
            <a:pPr lvl="0"/>
            <a:r>
              <a:rPr lang="en-US" sz="2400" dirty="0" smtClean="0">
                <a:solidFill>
                  <a:srgbClr val="FF0000"/>
                </a:solidFill>
              </a:rPr>
              <a:t>System:</a:t>
            </a:r>
            <a:r>
              <a:rPr lang="en-US" sz="2400" dirty="0" smtClean="0"/>
              <a:t> All projects need to undergo a system of inputs-process - Outputs.</a:t>
            </a:r>
          </a:p>
          <a:p>
            <a:pPr lvl="0"/>
            <a:r>
              <a:rPr lang="en-US" sz="2400" dirty="0" smtClean="0">
                <a:solidFill>
                  <a:srgbClr val="FF0000"/>
                </a:solidFill>
              </a:rPr>
              <a:t>Life Cycle:</a:t>
            </a:r>
            <a:r>
              <a:rPr lang="en-US" sz="2400" dirty="0" smtClean="0"/>
              <a:t> Every project will have its own phase-based cycle.</a:t>
            </a:r>
          </a:p>
          <a:p>
            <a:pPr>
              <a:buNone/>
            </a:pPr>
            <a:endParaRPr lang="en-US" sz="240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1371</TotalTime>
  <Words>2167</Words>
  <Application>Microsoft Office PowerPoint</Application>
  <PresentationFormat>Custom</PresentationFormat>
  <Paragraphs>427</Paragraphs>
  <Slides>84</Slides>
  <Notes>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86" baseType="lpstr">
      <vt:lpstr>Facet</vt:lpstr>
      <vt:lpstr>Photo Editor Photo</vt:lpstr>
      <vt:lpstr>PROJECT MANAGEMNET</vt:lpstr>
      <vt:lpstr>What is a project?</vt:lpstr>
      <vt:lpstr>Definition</vt:lpstr>
      <vt:lpstr>Slide 4</vt:lpstr>
      <vt:lpstr>Slide 5</vt:lpstr>
      <vt:lpstr>What is project management? </vt:lpstr>
      <vt:lpstr>Why do companies use PM?</vt:lpstr>
      <vt:lpstr>Why do people learn PM?</vt:lpstr>
      <vt:lpstr>Characteristics</vt:lpstr>
      <vt:lpstr>Slide 10</vt:lpstr>
      <vt:lpstr>Model of a Project</vt:lpstr>
      <vt:lpstr>Benefits of project management</vt:lpstr>
      <vt:lpstr>Obstacles in project management</vt:lpstr>
      <vt:lpstr>Project Environment </vt:lpstr>
      <vt:lpstr>Project Environment</vt:lpstr>
      <vt:lpstr>Project Environment</vt:lpstr>
      <vt:lpstr>Functions of Project Management</vt:lpstr>
      <vt:lpstr>Measures of project success: The resulting information system is acceptable to the customers (e.g. users, managers).   The system was delivered ‚on time.‛   The system was delivered ‚within budget.‛  Measures of project failure:  Failure to establish upper-management commitment to the project  Lack of organization’s commitment to the methodology  Taking shortcuts through or around the methodology  Poor Project management:  Feature creep  Scope creep </vt:lpstr>
      <vt:lpstr>Project Life Cycle - Definition   The sequence of phases through which the project will evolve is a project life cycle.   A project life cycle is basically defined by it’s phases, according to which a project swims through &amp; finally reaches to handover stage.   “The life cycle is the only thing that uniquely distinguishes projects from non- projects.” </vt:lpstr>
      <vt:lpstr>Slide 20</vt:lpstr>
      <vt:lpstr>Project life cycle</vt:lpstr>
      <vt:lpstr>Project Life Cycle</vt:lpstr>
      <vt:lpstr>Conception – Phase 1  It is the idea, thought, initial plan, first stage of thinking entrepreneur, manager or economic planner about his scheme, plan for elimination the existing problems in the existing operation or avail new opportunities prevailing.   The concept may be to set up a new project or to expand the existing operation or modernize, replace with new concepts or technologies and to initiate action for quality of improvements.   Formulation is further firming up of the concepts, ideas, thinking etc for putting the same into a realistic plan. When the concepts about an existing plan become more and more clear, it would become necessary to examine all the aspects related to decision-making for investment aspects may be technical, finance etc. </vt:lpstr>
      <vt:lpstr>Definition of the project: </vt:lpstr>
      <vt:lpstr>The areas to be examined during this phase</vt:lpstr>
      <vt:lpstr>Planning and Organizing phase</vt:lpstr>
      <vt:lpstr>Slide 27</vt:lpstr>
      <vt:lpstr>Slide 28</vt:lpstr>
      <vt:lpstr>Slide 29</vt:lpstr>
      <vt:lpstr>Slide 30</vt:lpstr>
      <vt:lpstr>Slide 31</vt:lpstr>
      <vt:lpstr>Types of Project life cycle phases</vt:lpstr>
      <vt:lpstr>Slide 33</vt:lpstr>
      <vt:lpstr>Slide 34</vt:lpstr>
      <vt:lpstr>Slide 35</vt:lpstr>
      <vt:lpstr>Slide 36</vt:lpstr>
      <vt:lpstr>Slide 37</vt:lpstr>
      <vt:lpstr>Slide 38</vt:lpstr>
      <vt:lpstr>Slide 39</vt:lpstr>
      <vt:lpstr>Slide 40</vt:lpstr>
      <vt:lpstr>Slide 41</vt:lpstr>
      <vt:lpstr>Slide 42</vt:lpstr>
      <vt:lpstr>Slide 43</vt:lpstr>
      <vt:lpstr>Tool &amp; Technique  Network Diagrams</vt:lpstr>
      <vt:lpstr>Cost Benefit Analysis</vt:lpstr>
      <vt:lpstr>Slide 46</vt:lpstr>
      <vt:lpstr>Slide 47</vt:lpstr>
      <vt:lpstr>Cost-Benefit Analysis</vt:lpstr>
      <vt:lpstr>Slide 49</vt:lpstr>
      <vt:lpstr>Tool &amp; Technique Activity-in-the-Box Network Diagrams (precedence) </vt:lpstr>
      <vt:lpstr>Activity-in-the-Box Network Diagram (Making the Tea)</vt:lpstr>
      <vt:lpstr>Gantt Chart</vt:lpstr>
      <vt:lpstr>Tool &amp; Technique  The Gantt Chart </vt:lpstr>
      <vt:lpstr>Tool &amp; Technique   Critical Path Analysis (for Making the Tea)</vt:lpstr>
      <vt:lpstr>Effect of Resource Changes New Technology!</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nec</dc:creator>
  <cp:lastModifiedBy>nec</cp:lastModifiedBy>
  <cp:revision>112</cp:revision>
  <dcterms:created xsi:type="dcterms:W3CDTF">2014-09-12T02:18:09Z</dcterms:created>
  <dcterms:modified xsi:type="dcterms:W3CDTF">2017-06-19T09:03:48Z</dcterms:modified>
</cp:coreProperties>
</file>